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75" r:id="rId4"/>
    <p:sldId id="274" r:id="rId5"/>
    <p:sldId id="265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07" autoAdjust="0"/>
  </p:normalViewPr>
  <p:slideViewPr>
    <p:cSldViewPr>
      <p:cViewPr varScale="1">
        <p:scale>
          <a:sx n="92" d="100"/>
          <a:sy n="92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kobayashi\Downloads\&#26376;&#38291;&#22770;&#19978;&#20803;&#12487;&#12540;&#12479;_20170127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kobayashi\Desktop\&#26376;&#38291;&#22770;&#19978;&#20803;&#12487;&#12540;&#12479;_20170130S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/>
            </a:pPr>
            <a:r>
              <a:rPr lang="ja-JP" altLang="en-US" dirty="0"/>
              <a:t>高速定額を継続した場合の売上想定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2646339645945194E-2"/>
          <c:y val="9.6595465406031936E-2"/>
          <c:w val="0.89035324716816011"/>
          <c:h val="0.76825100580753469"/>
        </c:manualLayout>
      </c:layout>
      <c:barChart>
        <c:barDir val="col"/>
        <c:grouping val="clustered"/>
        <c:ser>
          <c:idx val="0"/>
          <c:order val="0"/>
          <c:cat>
            <c:numRef>
              <c:f>Sheet3!$B$2:$AH$2</c:f>
              <c:numCache>
                <c:formatCode>yyyy"年"mm"月"</c:formatCode>
                <c:ptCount val="33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  <c:pt idx="24">
                  <c:v>43101</c:v>
                </c:pt>
                <c:pt idx="25">
                  <c:v>43132</c:v>
                </c:pt>
                <c:pt idx="26">
                  <c:v>43160</c:v>
                </c:pt>
                <c:pt idx="27">
                  <c:v>43191</c:v>
                </c:pt>
                <c:pt idx="28">
                  <c:v>43221</c:v>
                </c:pt>
                <c:pt idx="29">
                  <c:v>43252</c:v>
                </c:pt>
                <c:pt idx="30">
                  <c:v>43282</c:v>
                </c:pt>
                <c:pt idx="31">
                  <c:v>43313</c:v>
                </c:pt>
                <c:pt idx="32">
                  <c:v>43344</c:v>
                </c:pt>
              </c:numCache>
            </c:numRef>
          </c:cat>
          <c:val>
            <c:numRef>
              <c:f>Sheet3!$B$3:$AH$3</c:f>
              <c:numCache>
                <c:formatCode>"¥"#,##0;[Red]\-"¥"#,##0</c:formatCode>
                <c:ptCount val="33"/>
                <c:pt idx="0">
                  <c:v>38383860</c:v>
                </c:pt>
                <c:pt idx="1">
                  <c:v>35780080</c:v>
                </c:pt>
                <c:pt idx="2">
                  <c:v>35985000</c:v>
                </c:pt>
                <c:pt idx="3">
                  <c:v>34894680</c:v>
                </c:pt>
                <c:pt idx="4">
                  <c:v>35265040</c:v>
                </c:pt>
                <c:pt idx="5">
                  <c:v>34885920</c:v>
                </c:pt>
                <c:pt idx="6">
                  <c:v>34353480</c:v>
                </c:pt>
                <c:pt idx="7">
                  <c:v>33459720</c:v>
                </c:pt>
                <c:pt idx="8">
                  <c:v>32458960</c:v>
                </c:pt>
                <c:pt idx="9">
                  <c:v>31429900</c:v>
                </c:pt>
                <c:pt idx="10">
                  <c:v>29805180</c:v>
                </c:pt>
                <c:pt idx="11">
                  <c:v>28421580</c:v>
                </c:pt>
                <c:pt idx="12">
                  <c:v>27568932.599999998</c:v>
                </c:pt>
                <c:pt idx="13">
                  <c:v>26741864.621999998</c:v>
                </c:pt>
                <c:pt idx="14">
                  <c:v>25939608.683339998</c:v>
                </c:pt>
                <c:pt idx="15">
                  <c:v>25161420.422839783</c:v>
                </c:pt>
                <c:pt idx="16">
                  <c:v>24406577.810154624</c:v>
                </c:pt>
                <c:pt idx="17">
                  <c:v>23674380.475849949</c:v>
                </c:pt>
                <c:pt idx="18">
                  <c:v>22964149.061574444</c:v>
                </c:pt>
                <c:pt idx="19">
                  <c:v>22275224.589727227</c:v>
                </c:pt>
                <c:pt idx="20">
                  <c:v>21606967.852035411</c:v>
                </c:pt>
                <c:pt idx="21">
                  <c:v>20958758.816474359</c:v>
                </c:pt>
                <c:pt idx="22">
                  <c:v>20329996.051980115</c:v>
                </c:pt>
                <c:pt idx="23">
                  <c:v>19720096.170420721</c:v>
                </c:pt>
                <c:pt idx="24">
                  <c:v>19128493.28530807</c:v>
                </c:pt>
                <c:pt idx="25">
                  <c:v>18554638.486748829</c:v>
                </c:pt>
                <c:pt idx="26">
                  <c:v>17997999.332146395</c:v>
                </c:pt>
                <c:pt idx="27">
                  <c:v>17458059.352182005</c:v>
                </c:pt>
                <c:pt idx="28">
                  <c:v>16934317.571616516</c:v>
                </c:pt>
                <c:pt idx="29">
                  <c:v>16426288.044468027</c:v>
                </c:pt>
                <c:pt idx="30">
                  <c:v>15933499.403133992</c:v>
                </c:pt>
                <c:pt idx="31">
                  <c:v>15455494.421039972</c:v>
                </c:pt>
                <c:pt idx="32">
                  <c:v>14991829.588408774</c:v>
                </c:pt>
              </c:numCache>
            </c:numRef>
          </c:val>
        </c:ser>
        <c:axId val="141503104"/>
        <c:axId val="142234368"/>
      </c:barChart>
      <c:dateAx>
        <c:axId val="141503104"/>
        <c:scaling>
          <c:orientation val="minMax"/>
        </c:scaling>
        <c:axPos val="b"/>
        <c:numFmt formatCode="yyyy&quot;年&quot;mm&quot;月&quot;" sourceLinked="1"/>
        <c:majorTickMark val="none"/>
        <c:tickLblPos val="nextTo"/>
        <c:crossAx val="142234368"/>
        <c:crosses val="autoZero"/>
        <c:auto val="1"/>
        <c:lblOffset val="100"/>
      </c:dateAx>
      <c:valAx>
        <c:axId val="142234368"/>
        <c:scaling>
          <c:orientation val="minMax"/>
        </c:scaling>
        <c:axPos val="l"/>
        <c:majorGridlines/>
        <c:numFmt formatCode="&quot;¥&quot;#,##0;[Red]\-&quot;¥&quot;#,##0" sourceLinked="1"/>
        <c:majorTickMark val="none"/>
        <c:tickLblPos val="nextTo"/>
        <c:crossAx val="14150310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総合!$A$2</c:f>
              <c:strCache>
                <c:ptCount val="1"/>
                <c:pt idx="0">
                  <c:v>高速定額</c:v>
                </c:pt>
              </c:strCache>
            </c:strRef>
          </c:tx>
          <c:cat>
            <c:numRef>
              <c:f>総合!$B$1:$AH$1</c:f>
              <c:numCache>
                <c:formatCode>yyyy"年"m"月";@</c:formatCode>
                <c:ptCount val="33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  <c:pt idx="24">
                  <c:v>43101</c:v>
                </c:pt>
                <c:pt idx="25">
                  <c:v>43132</c:v>
                </c:pt>
                <c:pt idx="26">
                  <c:v>43160</c:v>
                </c:pt>
                <c:pt idx="27">
                  <c:v>43191</c:v>
                </c:pt>
                <c:pt idx="28">
                  <c:v>43221</c:v>
                </c:pt>
                <c:pt idx="29">
                  <c:v>43252</c:v>
                </c:pt>
                <c:pt idx="30">
                  <c:v>43282</c:v>
                </c:pt>
                <c:pt idx="31">
                  <c:v>43313</c:v>
                </c:pt>
                <c:pt idx="32">
                  <c:v>43345</c:v>
                </c:pt>
              </c:numCache>
            </c:numRef>
          </c:cat>
          <c:val>
            <c:numRef>
              <c:f>総合!$B$2:$AH$2</c:f>
              <c:numCache>
                <c:formatCode>"¥"#,##0;[Red]\-"¥"#,##0</c:formatCode>
                <c:ptCount val="33"/>
                <c:pt idx="0">
                  <c:v>38383860</c:v>
                </c:pt>
                <c:pt idx="1">
                  <c:v>35780080</c:v>
                </c:pt>
                <c:pt idx="2">
                  <c:v>35985000</c:v>
                </c:pt>
                <c:pt idx="3">
                  <c:v>34894680</c:v>
                </c:pt>
                <c:pt idx="4">
                  <c:v>35265040</c:v>
                </c:pt>
                <c:pt idx="5">
                  <c:v>34885920</c:v>
                </c:pt>
                <c:pt idx="6">
                  <c:v>34353480</c:v>
                </c:pt>
                <c:pt idx="7">
                  <c:v>33459720</c:v>
                </c:pt>
                <c:pt idx="8">
                  <c:v>32458960</c:v>
                </c:pt>
                <c:pt idx="9">
                  <c:v>31429900</c:v>
                </c:pt>
                <c:pt idx="10">
                  <c:v>29805180</c:v>
                </c:pt>
                <c:pt idx="11">
                  <c:v>28421580</c:v>
                </c:pt>
                <c:pt idx="12">
                  <c:v>27568933</c:v>
                </c:pt>
                <c:pt idx="13" formatCode="_-&quot;¥&quot;* #,##0_-;\-&quot;¥&quot;* #,##0_-;_-&quot;¥&quot;* &quot;-&quot;_-;_-@_-">
                  <c:v>26048820</c:v>
                </c:pt>
                <c:pt idx="14" formatCode="_-&quot;¥&quot;* #,##0_-;\-&quot;¥&quot;* #,##0_-;_-&quot;¥&quot;* &quot;-&quot;_-;_-@_-">
                  <c:v>25161420</c:v>
                </c:pt>
                <c:pt idx="15" formatCode="_-&quot;¥&quot;* #,##0_-;\-&quot;¥&quot;* #,##0_-;_-&quot;¥&quot;* &quot;-&quot;_-;_-@_-">
                  <c:v>24406578</c:v>
                </c:pt>
                <c:pt idx="16" formatCode="_-&quot;¥&quot;* #,##0_-;\-&quot;¥&quot;* #,##0_-;_-&quot;¥&quot;* &quot;-&quot;_-;_-@_-">
                  <c:v>23674380</c:v>
                </c:pt>
                <c:pt idx="17">
                  <c:v>22964149</c:v>
                </c:pt>
                <c:pt idx="18">
                  <c:v>22275225</c:v>
                </c:pt>
                <c:pt idx="19">
                  <c:v>21606968</c:v>
                </c:pt>
                <c:pt idx="20">
                  <c:v>20958759</c:v>
                </c:pt>
                <c:pt idx="21">
                  <c:v>20329996</c:v>
                </c:pt>
                <c:pt idx="22">
                  <c:v>19720096</c:v>
                </c:pt>
                <c:pt idx="23">
                  <c:v>19128493</c:v>
                </c:pt>
                <c:pt idx="24">
                  <c:v>18554638</c:v>
                </c:pt>
                <c:pt idx="25">
                  <c:v>18554638</c:v>
                </c:pt>
                <c:pt idx="26">
                  <c:v>17997999</c:v>
                </c:pt>
                <c:pt idx="27">
                  <c:v>17458059</c:v>
                </c:pt>
                <c:pt idx="28">
                  <c:v>16964318</c:v>
                </c:pt>
                <c:pt idx="29">
                  <c:v>16455389</c:v>
                </c:pt>
                <c:pt idx="30">
                  <c:v>15961728</c:v>
                </c:pt>
                <c:pt idx="31">
                  <c:v>15482877</c:v>
                </c:pt>
                <c:pt idx="32">
                  <c:v>15018391</c:v>
                </c:pt>
              </c:numCache>
            </c:numRef>
          </c:val>
        </c:ser>
        <c:ser>
          <c:idx val="1"/>
          <c:order val="1"/>
          <c:tx>
            <c:strRef>
              <c:f>総合!$A$3</c:f>
              <c:strCache>
                <c:ptCount val="1"/>
                <c:pt idx="0">
                  <c:v>25GBへ移行</c:v>
                </c:pt>
              </c:strCache>
            </c:strRef>
          </c:tx>
          <c:cat>
            <c:numRef>
              <c:f>総合!$B$1:$AH$1</c:f>
              <c:numCache>
                <c:formatCode>yyyy"年"m"月";@</c:formatCode>
                <c:ptCount val="33"/>
                <c:pt idx="0">
                  <c:v>42370</c:v>
                </c:pt>
                <c:pt idx="1">
                  <c:v>42401</c:v>
                </c:pt>
                <c:pt idx="2">
                  <c:v>42430</c:v>
                </c:pt>
                <c:pt idx="3">
                  <c:v>42461</c:v>
                </c:pt>
                <c:pt idx="4">
                  <c:v>42491</c:v>
                </c:pt>
                <c:pt idx="5">
                  <c:v>42522</c:v>
                </c:pt>
                <c:pt idx="6">
                  <c:v>42552</c:v>
                </c:pt>
                <c:pt idx="7">
                  <c:v>42583</c:v>
                </c:pt>
                <c:pt idx="8">
                  <c:v>42614</c:v>
                </c:pt>
                <c:pt idx="9">
                  <c:v>42644</c:v>
                </c:pt>
                <c:pt idx="10">
                  <c:v>42675</c:v>
                </c:pt>
                <c:pt idx="11">
                  <c:v>42705</c:v>
                </c:pt>
                <c:pt idx="12">
                  <c:v>42736</c:v>
                </c:pt>
                <c:pt idx="13">
                  <c:v>42767</c:v>
                </c:pt>
                <c:pt idx="14">
                  <c:v>42795</c:v>
                </c:pt>
                <c:pt idx="15">
                  <c:v>42826</c:v>
                </c:pt>
                <c:pt idx="16">
                  <c:v>42856</c:v>
                </c:pt>
                <c:pt idx="17">
                  <c:v>42887</c:v>
                </c:pt>
                <c:pt idx="18">
                  <c:v>42917</c:v>
                </c:pt>
                <c:pt idx="19">
                  <c:v>42948</c:v>
                </c:pt>
                <c:pt idx="20">
                  <c:v>42979</c:v>
                </c:pt>
                <c:pt idx="21">
                  <c:v>43009</c:v>
                </c:pt>
                <c:pt idx="22">
                  <c:v>43040</c:v>
                </c:pt>
                <c:pt idx="23">
                  <c:v>43070</c:v>
                </c:pt>
                <c:pt idx="24">
                  <c:v>43101</c:v>
                </c:pt>
                <c:pt idx="25">
                  <c:v>43132</c:v>
                </c:pt>
                <c:pt idx="26">
                  <c:v>43160</c:v>
                </c:pt>
                <c:pt idx="27">
                  <c:v>43191</c:v>
                </c:pt>
                <c:pt idx="28">
                  <c:v>43221</c:v>
                </c:pt>
                <c:pt idx="29">
                  <c:v>43252</c:v>
                </c:pt>
                <c:pt idx="30">
                  <c:v>43282</c:v>
                </c:pt>
                <c:pt idx="31">
                  <c:v>43313</c:v>
                </c:pt>
                <c:pt idx="32">
                  <c:v>43345</c:v>
                </c:pt>
              </c:numCache>
            </c:numRef>
          </c:cat>
          <c:val>
            <c:numRef>
              <c:f>総合!$B$3:$AH$3</c:f>
              <c:numCache>
                <c:formatCode>_-"¥"* #,##0_-;\-"¥"* #,##0_-;_-"¥"* "-"_-;_-@_-</c:formatCode>
                <c:ptCount val="33"/>
                <c:pt idx="14">
                  <c:v>25006868</c:v>
                </c:pt>
                <c:pt idx="15">
                  <c:v>25006868</c:v>
                </c:pt>
                <c:pt idx="16">
                  <c:v>25006868</c:v>
                </c:pt>
                <c:pt idx="17">
                  <c:v>25006868</c:v>
                </c:pt>
                <c:pt idx="18">
                  <c:v>7502061</c:v>
                </c:pt>
                <c:pt idx="19">
                  <c:v>25006868</c:v>
                </c:pt>
                <c:pt idx="20">
                  <c:v>25006868</c:v>
                </c:pt>
                <c:pt idx="21">
                  <c:v>25006868</c:v>
                </c:pt>
                <c:pt idx="22">
                  <c:v>25006868</c:v>
                </c:pt>
                <c:pt idx="23">
                  <c:v>25006868</c:v>
                </c:pt>
                <c:pt idx="24">
                  <c:v>25006868</c:v>
                </c:pt>
                <c:pt idx="25">
                  <c:v>25006868</c:v>
                </c:pt>
                <c:pt idx="26">
                  <c:v>25006868</c:v>
                </c:pt>
                <c:pt idx="27">
                  <c:v>25006868</c:v>
                </c:pt>
                <c:pt idx="28">
                  <c:v>25006868</c:v>
                </c:pt>
                <c:pt idx="29">
                  <c:v>17504808</c:v>
                </c:pt>
                <c:pt idx="30">
                  <c:v>16629568</c:v>
                </c:pt>
                <c:pt idx="31">
                  <c:v>15798090</c:v>
                </c:pt>
                <c:pt idx="32">
                  <c:v>15008186</c:v>
                </c:pt>
              </c:numCache>
            </c:numRef>
          </c:val>
        </c:ser>
        <c:axId val="144478208"/>
        <c:axId val="144479744"/>
      </c:barChart>
      <c:dateAx>
        <c:axId val="144478208"/>
        <c:scaling>
          <c:orientation val="minMax"/>
        </c:scaling>
        <c:axPos val="b"/>
        <c:numFmt formatCode="yyyy&quot;年&quot;m&quot;月&quot;;@" sourceLinked="1"/>
        <c:tickLblPos val="nextTo"/>
        <c:crossAx val="144479744"/>
        <c:crosses val="autoZero"/>
        <c:auto val="1"/>
        <c:lblOffset val="100"/>
      </c:dateAx>
      <c:valAx>
        <c:axId val="144479744"/>
        <c:scaling>
          <c:orientation val="minMax"/>
          <c:max val="40000000"/>
        </c:scaling>
        <c:axPos val="l"/>
        <c:majorGridlines/>
        <c:numFmt formatCode="&quot;¥&quot;#,##0;[Red]\-&quot;¥&quot;#,##0" sourceLinked="1"/>
        <c:tickLblPos val="nextTo"/>
        <c:crossAx val="1444782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B3CA-2C35-411F-B043-D4C1E7B939E8}" type="datetimeFigureOut">
              <a:rPr kumimoji="1" lang="ja-JP" altLang="en-US" smtClean="0"/>
              <a:pPr/>
              <a:t>2017/1/31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64ED5-E961-4F33-96BD-0AF8473399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42036"/>
            <a:ext cx="8229600" cy="511156"/>
          </a:xfrm>
        </p:spPr>
        <p:txBody>
          <a:bodyPr>
            <a:normAutofit/>
          </a:bodyPr>
          <a:lstStyle/>
          <a:p>
            <a:r>
              <a:rPr kumimoji="1" lang="ja-JP" altLang="en-US" sz="2000" u="sng" dirty="0" smtClean="0"/>
              <a:t>高速定額から</a:t>
            </a:r>
            <a:r>
              <a:rPr kumimoji="1" lang="en-US" altLang="ja-JP" sz="2000" u="sng" dirty="0" smtClean="0"/>
              <a:t>25GB</a:t>
            </a:r>
            <a:r>
              <a:rPr kumimoji="1" lang="ja-JP" altLang="en-US" sz="2000" u="sng" dirty="0" smtClean="0"/>
              <a:t>定額　プラン変更</a:t>
            </a:r>
            <a:r>
              <a:rPr kumimoji="1" lang="en-US" altLang="ja-JP" sz="2000" u="sng" dirty="0" smtClean="0"/>
              <a:t>/</a:t>
            </a:r>
            <a:r>
              <a:rPr kumimoji="1" lang="ja-JP" altLang="en-US" sz="2000" u="sng" dirty="0" smtClean="0"/>
              <a:t>サービス変更ルートマッピング</a:t>
            </a:r>
            <a:endParaRPr kumimoji="1" lang="ja-JP" altLang="en-US" sz="2000" u="sng" dirty="0"/>
          </a:p>
        </p:txBody>
      </p:sp>
      <p:sp>
        <p:nvSpPr>
          <p:cNvPr id="56" name="正方形/長方形 55"/>
          <p:cNvSpPr/>
          <p:nvPr/>
        </p:nvSpPr>
        <p:spPr>
          <a:xfrm>
            <a:off x="35496" y="4725144"/>
            <a:ext cx="9001000" cy="19442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827584" y="548680"/>
            <a:ext cx="8208912" cy="2088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3851920" y="4806272"/>
            <a:ext cx="1214446" cy="11430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25GB</a:t>
            </a:r>
          </a:p>
          <a:p>
            <a:pPr algn="ctr"/>
            <a:r>
              <a:rPr kumimoji="1" lang="ja-JP" altLang="en-US" dirty="0" smtClean="0"/>
              <a:t>音声</a:t>
            </a:r>
            <a:endParaRPr kumimoji="1" lang="en-US" altLang="ja-JP" dirty="0" smtClean="0"/>
          </a:p>
          <a:p>
            <a:pPr algn="ctr"/>
            <a:r>
              <a:rPr lang="en-US" altLang="ja-JP" dirty="0"/>
              <a:t>3,180</a:t>
            </a:r>
            <a:r>
              <a:rPr lang="ja-JP" altLang="en-US" dirty="0"/>
              <a:t>円</a:t>
            </a:r>
            <a:endParaRPr kumimoji="1" lang="en-US" altLang="ja-JP" dirty="0" smtClean="0"/>
          </a:p>
        </p:txBody>
      </p:sp>
      <p:sp>
        <p:nvSpPr>
          <p:cNvPr id="96" name="正方形/長方形 95"/>
          <p:cNvSpPr/>
          <p:nvPr/>
        </p:nvSpPr>
        <p:spPr>
          <a:xfrm>
            <a:off x="6004773" y="4805453"/>
            <a:ext cx="1310394" cy="11430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25</a:t>
            </a:r>
            <a:r>
              <a:rPr kumimoji="1" lang="en-US" altLang="ja-JP" dirty="0" smtClean="0"/>
              <a:t>GB</a:t>
            </a:r>
            <a:r>
              <a:rPr kumimoji="1" lang="ja-JP" altLang="en-US" dirty="0" smtClean="0"/>
              <a:t>　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データ専用</a:t>
            </a:r>
            <a:endParaRPr kumimoji="1" lang="en-US" altLang="ja-JP" dirty="0" smtClean="0"/>
          </a:p>
          <a:p>
            <a:pPr algn="ctr"/>
            <a:r>
              <a:rPr lang="en-US" altLang="ja-JP" dirty="0"/>
              <a:t>2,380</a:t>
            </a:r>
            <a:r>
              <a:rPr lang="ja-JP" altLang="en-US" dirty="0"/>
              <a:t>円</a:t>
            </a:r>
            <a:endParaRPr kumimoji="1" lang="ja-JP" altLang="en-US" dirty="0"/>
          </a:p>
        </p:txBody>
      </p:sp>
      <p:sp>
        <p:nvSpPr>
          <p:cNvPr id="108" name="正方形/長方形 107"/>
          <p:cNvSpPr/>
          <p:nvPr/>
        </p:nvSpPr>
        <p:spPr>
          <a:xfrm>
            <a:off x="4788024" y="6021288"/>
            <a:ext cx="4326040" cy="8059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9" name="直線矢印コネクタ 108"/>
          <p:cNvCxnSpPr/>
          <p:nvPr/>
        </p:nvCxnSpPr>
        <p:spPr>
          <a:xfrm>
            <a:off x="8413432" y="6215846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/>
          <p:nvPr/>
        </p:nvCxnSpPr>
        <p:spPr>
          <a:xfrm>
            <a:off x="8413432" y="6713473"/>
            <a:ext cx="642942" cy="1588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>
            <a:off x="8413432" y="6460995"/>
            <a:ext cx="642942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タイトル 1"/>
          <p:cNvSpPr txBox="1">
            <a:spLocks/>
          </p:cNvSpPr>
          <p:nvPr/>
        </p:nvSpPr>
        <p:spPr>
          <a:xfrm>
            <a:off x="4765711" y="6528194"/>
            <a:ext cx="3734477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料金割引適応最終日（</a:t>
            </a:r>
            <a:r>
              <a:rPr lang="en-US" altLang="ja-JP" sz="1200" dirty="0" smtClean="0"/>
              <a:t>2018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05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31</a:t>
            </a:r>
            <a:r>
              <a:rPr lang="ja-JP" altLang="en-US" sz="1200" dirty="0" smtClean="0"/>
              <a:t>日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）</a:t>
            </a:r>
            <a:endParaRPr lang="ja-JP" altLang="en-US" sz="1200" dirty="0" smtClean="0"/>
          </a:p>
        </p:txBody>
      </p:sp>
      <p:sp>
        <p:nvSpPr>
          <p:cNvPr id="114" name="タイトル 1"/>
          <p:cNvSpPr txBox="1">
            <a:spLocks/>
          </p:cNvSpPr>
          <p:nvPr/>
        </p:nvSpPr>
        <p:spPr>
          <a:xfrm>
            <a:off x="4572000" y="6041166"/>
            <a:ext cx="3881797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r">
              <a:spcBef>
                <a:spcPct val="0"/>
              </a:spcBef>
              <a:defRPr/>
            </a:pP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早割（</a:t>
            </a:r>
            <a:r>
              <a:rPr lang="en-US" altLang="ja-JP" sz="1200" b="1" dirty="0" smtClean="0">
                <a:latin typeface="+mj-lt"/>
                <a:ea typeface="+mj-ea"/>
                <a:cs typeface="+mj-cs"/>
              </a:rPr>
              <a:t>1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ヶ月無料）対象申し込み期間（</a:t>
            </a:r>
            <a:r>
              <a:rPr lang="en-US" altLang="ja-JP" sz="1400" dirty="0" smtClean="0"/>
              <a:t>2017</a:t>
            </a:r>
            <a:r>
              <a:rPr lang="ja-JP" altLang="en-US" sz="1400" dirty="0" smtClean="0"/>
              <a:t>年</a:t>
            </a:r>
            <a:r>
              <a:rPr lang="en-US" altLang="ja-JP" sz="1400" dirty="0" smtClean="0"/>
              <a:t>03</a:t>
            </a:r>
            <a:r>
              <a:rPr lang="ja-JP" altLang="en-US" sz="1400" dirty="0" smtClean="0"/>
              <a:t>月</a:t>
            </a:r>
            <a:r>
              <a:rPr lang="en-US" altLang="ja-JP" sz="1400" dirty="0" smtClean="0"/>
              <a:t>01</a:t>
            </a:r>
            <a:r>
              <a:rPr lang="ja-JP" altLang="en-US" sz="1400" dirty="0" smtClean="0"/>
              <a:t>日～</a:t>
            </a:r>
            <a:r>
              <a:rPr lang="en-US" altLang="ja-JP" sz="1400" dirty="0" smtClean="0"/>
              <a:t>05</a:t>
            </a:r>
            <a:r>
              <a:rPr lang="ja-JP" altLang="en-US" sz="1400" dirty="0" smtClean="0"/>
              <a:t>月</a:t>
            </a:r>
            <a:r>
              <a:rPr lang="en-US" altLang="ja-JP" sz="1400" dirty="0" smtClean="0"/>
              <a:t>31</a:t>
            </a:r>
            <a:r>
              <a:rPr lang="ja-JP" altLang="en-US" sz="1400" dirty="0" smtClean="0"/>
              <a:t>日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）</a:t>
            </a:r>
            <a:endParaRPr lang="ja-JP" altLang="en-US" sz="1200" dirty="0" smtClean="0"/>
          </a:p>
        </p:txBody>
      </p:sp>
      <p:sp>
        <p:nvSpPr>
          <p:cNvPr id="115" name="タイトル 1"/>
          <p:cNvSpPr txBox="1">
            <a:spLocks/>
          </p:cNvSpPr>
          <p:nvPr/>
        </p:nvSpPr>
        <p:spPr>
          <a:xfrm>
            <a:off x="4748268" y="6279813"/>
            <a:ext cx="3734477" cy="357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ja-JP" altLang="en-US" sz="1200" b="1" dirty="0">
                <a:latin typeface="+mj-lt"/>
                <a:ea typeface="+mj-ea"/>
                <a:cs typeface="+mj-cs"/>
              </a:rPr>
              <a:t>強制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切り替え日（</a:t>
            </a:r>
            <a:r>
              <a:rPr lang="en-US" altLang="ja-JP" sz="1200" dirty="0" smtClean="0"/>
              <a:t>2017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06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01</a:t>
            </a:r>
            <a:r>
              <a:rPr lang="ja-JP" altLang="en-US" sz="1200" dirty="0" smtClean="0"/>
              <a:t>日以降の課金日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）</a:t>
            </a:r>
            <a:endParaRPr lang="ja-JP" altLang="en-US" sz="1200" dirty="0" smtClean="0"/>
          </a:p>
        </p:txBody>
      </p:sp>
      <p:sp>
        <p:nvSpPr>
          <p:cNvPr id="132" name="正方形/長方形 131"/>
          <p:cNvSpPr/>
          <p:nvPr/>
        </p:nvSpPr>
        <p:spPr>
          <a:xfrm>
            <a:off x="1403648" y="764704"/>
            <a:ext cx="1800200" cy="114300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VAIO</a:t>
            </a:r>
            <a:r>
              <a:rPr kumimoji="1" lang="ja-JP" altLang="en-US" dirty="0" smtClean="0"/>
              <a:t>専用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高速</a:t>
            </a:r>
            <a:r>
              <a:rPr lang="ja-JP" altLang="en-US" dirty="0" smtClean="0"/>
              <a:t>定額</a:t>
            </a:r>
            <a:endParaRPr lang="en-US" altLang="ja-JP" dirty="0" smtClean="0"/>
          </a:p>
          <a:p>
            <a:pPr algn="ctr"/>
            <a:r>
              <a:rPr kumimoji="1" lang="en-US" altLang="ja-JP" dirty="0"/>
              <a:t>1,980</a:t>
            </a:r>
            <a:r>
              <a:rPr kumimoji="1" lang="ja-JP" altLang="en-US" dirty="0" smtClean="0"/>
              <a:t>円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3,167</a:t>
            </a:r>
            <a:r>
              <a:rPr lang="ja-JP" altLang="en-US" dirty="0" smtClean="0"/>
              <a:t>回線）</a:t>
            </a:r>
            <a:endParaRPr kumimoji="1" lang="ja-JP" altLang="en-US" dirty="0"/>
          </a:p>
        </p:txBody>
      </p:sp>
      <p:sp>
        <p:nvSpPr>
          <p:cNvPr id="140" name="正方形/長方形 139"/>
          <p:cNvSpPr/>
          <p:nvPr/>
        </p:nvSpPr>
        <p:spPr>
          <a:xfrm>
            <a:off x="35496" y="2636912"/>
            <a:ext cx="9001000" cy="20882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4644008" y="2129320"/>
            <a:ext cx="0" cy="115212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6610537" y="2132856"/>
            <a:ext cx="0" cy="115212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4067944" y="2129320"/>
            <a:ext cx="0" cy="11556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6178489" y="2129320"/>
            <a:ext cx="0" cy="11556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1547664" y="4806272"/>
            <a:ext cx="1656184" cy="100811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VAIO</a:t>
            </a:r>
            <a:r>
              <a:rPr kumimoji="1" lang="ja-JP" altLang="en-US" dirty="0" smtClean="0"/>
              <a:t>専用</a:t>
            </a:r>
            <a:r>
              <a:rPr lang="en-US" altLang="ja-JP" dirty="0" smtClean="0"/>
              <a:t>25GB</a:t>
            </a:r>
          </a:p>
          <a:p>
            <a:pPr algn="ctr"/>
            <a:r>
              <a:rPr lang="en-US" altLang="ja-JP" dirty="0"/>
              <a:t>1,980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algn="ctr"/>
            <a:r>
              <a:rPr lang="en-US" altLang="ja-JP" sz="1200" dirty="0" smtClean="0">
                <a:solidFill>
                  <a:srgbClr val="FF0000"/>
                </a:solidFill>
              </a:rPr>
              <a:t>※VAIO </a:t>
            </a:r>
            <a:r>
              <a:rPr lang="ja-JP" altLang="en-US" sz="1200" dirty="0" smtClean="0">
                <a:solidFill>
                  <a:srgbClr val="FF0000"/>
                </a:solidFill>
              </a:rPr>
              <a:t>プラン限定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200" dirty="0" smtClean="0">
                <a:solidFill>
                  <a:srgbClr val="FF0000"/>
                </a:solidFill>
              </a:rPr>
              <a:t>特別価格。</a:t>
            </a:r>
          </a:p>
        </p:txBody>
      </p:sp>
      <p:cxnSp>
        <p:nvCxnSpPr>
          <p:cNvPr id="95" name="直線矢印コネクタ 94"/>
          <p:cNvCxnSpPr/>
          <p:nvPr/>
        </p:nvCxnSpPr>
        <p:spPr>
          <a:xfrm>
            <a:off x="3059832" y="1939145"/>
            <a:ext cx="0" cy="287788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2843808" y="1939145"/>
            <a:ext cx="0" cy="28803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4333661" y="4077072"/>
            <a:ext cx="2" cy="72008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>
          <a:xfrm>
            <a:off x="6660232" y="4077072"/>
            <a:ext cx="2" cy="720080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179513" y="4005064"/>
            <a:ext cx="2664296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通知</a:t>
            </a:r>
            <a:r>
              <a:rPr lang="ja-JP" altLang="en-US" sz="1200" b="1" dirty="0" smtClean="0"/>
              <a:t>やキャンペーン効果により</a:t>
            </a:r>
            <a:r>
              <a:rPr kumimoji="1" lang="ja-JP" altLang="en-US" sz="1200" b="1" dirty="0" smtClean="0"/>
              <a:t>、</a:t>
            </a:r>
            <a:r>
              <a:rPr lang="en-US" altLang="ja-JP" sz="1200" b="1" dirty="0" smtClean="0"/>
              <a:t>7</a:t>
            </a:r>
            <a:r>
              <a:rPr kumimoji="1" lang="ja-JP" altLang="en-US" sz="1200" b="1" dirty="0" smtClean="0"/>
              <a:t>割（</a:t>
            </a:r>
            <a:r>
              <a:rPr kumimoji="1" lang="en-US" altLang="ja-JP" sz="1200" b="1" dirty="0" smtClean="0"/>
              <a:t>7,941</a:t>
            </a:r>
            <a:r>
              <a:rPr kumimoji="1" lang="ja-JP" altLang="en-US" sz="1200" b="1" dirty="0" smtClean="0"/>
              <a:t>回線）が自主的に移行。</a:t>
            </a:r>
            <a:endParaRPr kumimoji="1" lang="ja-JP" altLang="en-US" sz="1200" b="1" dirty="0"/>
          </a:p>
        </p:txBody>
      </p:sp>
      <p:sp>
        <p:nvSpPr>
          <p:cNvPr id="40" name="ホームベース 39"/>
          <p:cNvSpPr/>
          <p:nvPr/>
        </p:nvSpPr>
        <p:spPr>
          <a:xfrm rot="5400000">
            <a:off x="-604620" y="1215172"/>
            <a:ext cx="2088232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Rtl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タイトル 3"/>
          <p:cNvSpPr txBox="1">
            <a:spLocks/>
          </p:cNvSpPr>
          <p:nvPr/>
        </p:nvSpPr>
        <p:spPr>
          <a:xfrm>
            <a:off x="-324544" y="476672"/>
            <a:ext cx="1584176" cy="2088232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ユーザーへの通知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WEB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・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SMS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・</a:t>
            </a:r>
            <a:r>
              <a:rPr lang="ja-JP" altLang="en-US" sz="1200" b="1" dirty="0" smtClean="0">
                <a:latin typeface="+mj-lt"/>
                <a:ea typeface="+mj-ea"/>
                <a:cs typeface="+mj-cs"/>
              </a:rPr>
              <a:t>郵送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・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メール・電話）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683568" y="2020208"/>
            <a:ext cx="2232248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b="1" dirty="0" smtClean="0"/>
              <a:t>合計</a:t>
            </a:r>
            <a:r>
              <a:rPr lang="en-US" altLang="ja-JP" sz="1050" b="1" dirty="0" smtClean="0"/>
              <a:t>11,817</a:t>
            </a:r>
            <a:r>
              <a:rPr lang="ja-JP" altLang="en-US" sz="1050" b="1" dirty="0" smtClean="0"/>
              <a:t>回線</a:t>
            </a:r>
            <a:endParaRPr lang="en-US" altLang="ja-JP" sz="1050" b="1" dirty="0" smtClean="0"/>
          </a:p>
          <a:p>
            <a:pPr algn="ctr"/>
            <a:r>
              <a:rPr kumimoji="1" lang="ja-JP" altLang="en-US" sz="1050" b="1" dirty="0" smtClean="0"/>
              <a:t>（</a:t>
            </a:r>
            <a:r>
              <a:rPr kumimoji="1" lang="en-US" altLang="ja-JP" sz="1050" b="1" dirty="0" smtClean="0"/>
              <a:t>2017</a:t>
            </a:r>
            <a:r>
              <a:rPr kumimoji="1" lang="ja-JP" altLang="en-US" sz="1050" b="1" dirty="0" smtClean="0"/>
              <a:t>年</a:t>
            </a:r>
            <a:r>
              <a:rPr kumimoji="1" lang="en-US" altLang="ja-JP" sz="1050" b="1" dirty="0" smtClean="0"/>
              <a:t>01</a:t>
            </a:r>
            <a:r>
              <a:rPr kumimoji="1" lang="ja-JP" altLang="en-US" sz="1050" b="1" dirty="0" smtClean="0"/>
              <a:t>月</a:t>
            </a:r>
            <a:r>
              <a:rPr kumimoji="1" lang="en-US" altLang="ja-JP" sz="1050" b="1" dirty="0" smtClean="0"/>
              <a:t>18</a:t>
            </a:r>
            <a:r>
              <a:rPr kumimoji="1" lang="ja-JP" altLang="en-US" sz="1050" b="1" dirty="0" smtClean="0"/>
              <a:t>日</a:t>
            </a:r>
            <a:r>
              <a:rPr lang="ja-JP" altLang="en-US" sz="1050" b="1" dirty="0" smtClean="0"/>
              <a:t>時点、ライトプラン除く。）</a:t>
            </a:r>
            <a:endParaRPr kumimoji="1" lang="ja-JP" altLang="en-US" sz="1050" b="1" dirty="0"/>
          </a:p>
        </p:txBody>
      </p:sp>
      <p:sp>
        <p:nvSpPr>
          <p:cNvPr id="46" name="下矢印 45"/>
          <p:cNvSpPr/>
          <p:nvPr/>
        </p:nvSpPr>
        <p:spPr>
          <a:xfrm>
            <a:off x="2411760" y="2429680"/>
            <a:ext cx="288032" cy="18634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雲形吹き出し 49"/>
          <p:cNvSpPr/>
          <p:nvPr/>
        </p:nvSpPr>
        <p:spPr>
          <a:xfrm>
            <a:off x="35496" y="2708920"/>
            <a:ext cx="2016224" cy="1080120"/>
          </a:xfrm>
          <a:prstGeom prst="cloudCallout">
            <a:avLst>
              <a:gd name="adj1" fmla="val 74877"/>
              <a:gd name="adj2" fmla="val 424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>
                <a:solidFill>
                  <a:schemeClr val="tx1"/>
                </a:solidFill>
              </a:rPr>
              <a:t>25GB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に満足できない全体の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4%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472</a:t>
            </a: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回線）が解約。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合計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11,345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回線。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38" name="フローチャート : 代替処理 37"/>
          <p:cNvSpPr/>
          <p:nvPr/>
        </p:nvSpPr>
        <p:spPr>
          <a:xfrm>
            <a:off x="7236296" y="620688"/>
            <a:ext cx="1719139" cy="36004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/>
              <a:t>2017</a:t>
            </a:r>
            <a:r>
              <a:rPr lang="ja-JP" altLang="en-US" sz="1100" b="1" dirty="0" smtClean="0"/>
              <a:t>年</a:t>
            </a:r>
            <a:r>
              <a:rPr lang="en-US" altLang="ja-JP" sz="1100" b="1" dirty="0" smtClean="0"/>
              <a:t>03</a:t>
            </a:r>
            <a:r>
              <a:rPr lang="ja-JP" altLang="en-US" sz="1100" b="1" dirty="0" smtClean="0"/>
              <a:t>月</a:t>
            </a:r>
            <a:r>
              <a:rPr lang="en-US" altLang="ja-JP" sz="1100" b="1" dirty="0" smtClean="0"/>
              <a:t>01</a:t>
            </a:r>
            <a:r>
              <a:rPr lang="ja-JP" altLang="en-US" sz="1100" b="1" dirty="0" smtClean="0"/>
              <a:t>日</a:t>
            </a:r>
            <a:r>
              <a:rPr kumimoji="1" lang="ja-JP" altLang="en-US" sz="1100" b="1" dirty="0" smtClean="0"/>
              <a:t>開始</a:t>
            </a:r>
            <a:endParaRPr kumimoji="1" lang="ja-JP" altLang="en-US" sz="1100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5364088" y="1124744"/>
            <a:ext cx="2304256" cy="9782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高速定額</a:t>
            </a:r>
            <a:r>
              <a:rPr lang="ja-JP" altLang="en-US" dirty="0" smtClean="0"/>
              <a:t>データ専用</a:t>
            </a:r>
            <a:endParaRPr lang="en-US" altLang="ja-JP" dirty="0" smtClean="0"/>
          </a:p>
          <a:p>
            <a:pPr algn="ctr"/>
            <a:r>
              <a:rPr kumimoji="1" lang="en-US" altLang="ja-JP" dirty="0"/>
              <a:t>1,980</a:t>
            </a:r>
            <a:r>
              <a:rPr kumimoji="1" lang="ja-JP" altLang="en-US" dirty="0" smtClean="0"/>
              <a:t>円　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5,592</a:t>
            </a:r>
            <a:r>
              <a:rPr lang="ja-JP" altLang="en-US" dirty="0" smtClean="0"/>
              <a:t>回線）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3419873" y="1129904"/>
            <a:ext cx="1800199" cy="9667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高速定額音声</a:t>
            </a:r>
            <a:endParaRPr kumimoji="1" lang="en-US" altLang="ja-JP" dirty="0" smtClean="0"/>
          </a:p>
          <a:p>
            <a:pPr algn="ctr"/>
            <a:r>
              <a:rPr lang="en-US" altLang="ja-JP" dirty="0"/>
              <a:t>2,780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3,058</a:t>
            </a:r>
            <a:r>
              <a:rPr lang="ja-JP" altLang="en-US" dirty="0" smtClean="0"/>
              <a:t>回線）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3419872" y="3284984"/>
            <a:ext cx="2016224" cy="916226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25GB</a:t>
            </a:r>
            <a:r>
              <a:rPr kumimoji="1" lang="ja-JP" altLang="en-US" dirty="0" smtClean="0"/>
              <a:t>音声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2,780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algn="ctr"/>
            <a:r>
              <a:rPr kumimoji="1" lang="en-US" altLang="ja-JP" sz="1200" dirty="0" smtClean="0">
                <a:solidFill>
                  <a:srgbClr val="FF0000"/>
                </a:solidFill>
              </a:rPr>
              <a:t>※1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年間特別価格。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746441" y="3304862"/>
            <a:ext cx="2016224" cy="916226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25GB</a:t>
            </a:r>
            <a:r>
              <a:rPr lang="ja-JP" altLang="en-US" dirty="0" smtClean="0"/>
              <a:t>データ専用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1,980</a:t>
            </a:r>
            <a:r>
              <a:rPr lang="ja-JP" altLang="en-US" dirty="0" smtClean="0"/>
              <a:t>円</a:t>
            </a:r>
            <a:endParaRPr lang="en-US" altLang="ja-JP" dirty="0" smtClean="0"/>
          </a:p>
          <a:p>
            <a:pPr algn="ctr"/>
            <a:r>
              <a:rPr kumimoji="1" lang="en-US" altLang="ja-JP" sz="1200" dirty="0" smtClean="0">
                <a:solidFill>
                  <a:srgbClr val="FF0000"/>
                </a:solidFill>
              </a:rPr>
              <a:t>※1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年間特別価格。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7" name="フローチャート : 代替処理 46"/>
          <p:cNvSpPr/>
          <p:nvPr/>
        </p:nvSpPr>
        <p:spPr>
          <a:xfrm>
            <a:off x="7236296" y="2771875"/>
            <a:ext cx="1719139" cy="36004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/>
              <a:t>2017</a:t>
            </a:r>
            <a:r>
              <a:rPr lang="ja-JP" altLang="en-US" sz="1100" b="1" dirty="0" smtClean="0"/>
              <a:t>年</a:t>
            </a:r>
            <a:r>
              <a:rPr lang="en-US" altLang="ja-JP" sz="1100" b="1" dirty="0" smtClean="0"/>
              <a:t>03</a:t>
            </a:r>
            <a:r>
              <a:rPr lang="ja-JP" altLang="en-US" sz="1100" b="1" dirty="0" smtClean="0"/>
              <a:t>月</a:t>
            </a:r>
            <a:r>
              <a:rPr lang="en-US" altLang="ja-JP" sz="1100" b="1" dirty="0" smtClean="0"/>
              <a:t>01</a:t>
            </a:r>
            <a:r>
              <a:rPr lang="ja-JP" altLang="en-US" sz="1100" b="1" dirty="0" smtClean="0"/>
              <a:t>日</a:t>
            </a:r>
            <a:endParaRPr lang="en-US" altLang="ja-JP" sz="1100" b="1" dirty="0" smtClean="0"/>
          </a:p>
          <a:p>
            <a:pPr algn="ctr"/>
            <a:r>
              <a:rPr lang="en-US" altLang="ja-JP" sz="1100" b="1" dirty="0" smtClean="0"/>
              <a:t>06</a:t>
            </a:r>
            <a:r>
              <a:rPr kumimoji="1" lang="ja-JP" altLang="en-US" sz="1100" b="1" dirty="0" smtClean="0"/>
              <a:t>月</a:t>
            </a:r>
            <a:r>
              <a:rPr lang="en-US" altLang="ja-JP" sz="1100" b="1" dirty="0" smtClean="0"/>
              <a:t>01</a:t>
            </a:r>
            <a:r>
              <a:rPr kumimoji="1" lang="ja-JP" altLang="en-US" sz="1100" b="1" dirty="0" smtClean="0"/>
              <a:t>日以降の課金日</a:t>
            </a:r>
            <a:endParaRPr kumimoji="1" lang="ja-JP" altLang="en-US" sz="1100" b="1" dirty="0"/>
          </a:p>
        </p:txBody>
      </p:sp>
      <p:sp>
        <p:nvSpPr>
          <p:cNvPr id="49" name="フローチャート : 代替処理 48"/>
          <p:cNvSpPr/>
          <p:nvPr/>
        </p:nvSpPr>
        <p:spPr>
          <a:xfrm>
            <a:off x="7524328" y="4860107"/>
            <a:ext cx="1431107" cy="36004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b="1" dirty="0" smtClean="0"/>
              <a:t>2018</a:t>
            </a:r>
            <a:r>
              <a:rPr lang="ja-JP" altLang="en-US" sz="1100" b="1" dirty="0" smtClean="0"/>
              <a:t>年</a:t>
            </a:r>
            <a:r>
              <a:rPr lang="en-US" altLang="ja-JP" sz="1100" b="1" dirty="0" smtClean="0"/>
              <a:t>06</a:t>
            </a:r>
            <a:r>
              <a:rPr kumimoji="1" lang="ja-JP" altLang="en-US" sz="1100" b="1" dirty="0" smtClean="0"/>
              <a:t>月</a:t>
            </a:r>
            <a:r>
              <a:rPr lang="en-US" altLang="ja-JP" sz="1100" b="1" dirty="0" smtClean="0"/>
              <a:t>01</a:t>
            </a:r>
            <a:r>
              <a:rPr kumimoji="1" lang="ja-JP" altLang="en-US" sz="1100" b="1" dirty="0" smtClean="0"/>
              <a:t>日</a:t>
            </a:r>
            <a:endParaRPr kumimoji="1" lang="en-US" altLang="ja-JP" sz="1100" b="1" dirty="0" smtClean="0"/>
          </a:p>
          <a:p>
            <a:pPr algn="ctr"/>
            <a:r>
              <a:rPr kumimoji="1" lang="ja-JP" altLang="en-US" sz="1100" b="1" dirty="0" smtClean="0"/>
              <a:t>以降の課金日</a:t>
            </a:r>
            <a:endParaRPr kumimoji="1" lang="ja-JP" altLang="en-US" sz="11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>
            <a:graphicFrameLocks noGrp="1"/>
          </p:cNvGraphicFramePr>
          <p:nvPr/>
        </p:nvGraphicFramePr>
        <p:xfrm>
          <a:off x="179512" y="476672"/>
          <a:ext cx="8964488" cy="5851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/>
        </p:nvGraphicFramePr>
        <p:xfrm>
          <a:off x="0" y="836712"/>
          <a:ext cx="8686800" cy="5133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3851920" y="2492896"/>
            <a:ext cx="0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831867" y="2503287"/>
            <a:ext cx="36916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3811085" y="2523340"/>
            <a:ext cx="3693190" cy="1080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7504275" y="2451332"/>
            <a:ext cx="0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 19"/>
          <p:cNvSpPr/>
          <p:nvPr/>
        </p:nvSpPr>
        <p:spPr>
          <a:xfrm>
            <a:off x="7164288" y="2348880"/>
            <a:ext cx="1080120" cy="48235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5</a:t>
            </a:r>
            <a:r>
              <a:rPr lang="ja-JP" altLang="en-US" dirty="0" smtClean="0">
                <a:solidFill>
                  <a:schemeClr val="tx1"/>
                </a:solidFill>
              </a:rPr>
              <a:t>千万円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8944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移行した場合の売上想定</a:t>
            </a:r>
            <a:endParaRPr kumimoji="1" lang="ja-JP" altLang="en-US" sz="2400" dirty="0"/>
          </a:p>
        </p:txBody>
      </p:sp>
      <p:sp>
        <p:nvSpPr>
          <p:cNvPr id="23" name="四角形吹き出し 22"/>
          <p:cNvSpPr/>
          <p:nvPr/>
        </p:nvSpPr>
        <p:spPr>
          <a:xfrm>
            <a:off x="2987824" y="980728"/>
            <a:ext cx="2232248" cy="288032"/>
          </a:xfrm>
          <a:prstGeom prst="wedgeRectCallout">
            <a:avLst>
              <a:gd name="adj1" fmla="val 23262"/>
              <a:gd name="adj2" fmla="val 45505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早割り（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ヶ月無料）対象月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四角形吹き出し 23"/>
          <p:cNvSpPr/>
          <p:nvPr/>
        </p:nvSpPr>
        <p:spPr>
          <a:xfrm>
            <a:off x="5724128" y="908720"/>
            <a:ext cx="1835696" cy="657646"/>
          </a:xfrm>
          <a:prstGeom prst="wedgeRectCallout">
            <a:avLst>
              <a:gd name="adj1" fmla="val 12147"/>
              <a:gd name="adj2" fmla="val 18658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料金割引終了に伴う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一定数の解約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右中かっこ 24"/>
          <p:cNvSpPr/>
          <p:nvPr/>
        </p:nvSpPr>
        <p:spPr>
          <a:xfrm rot="5400000">
            <a:off x="3861851" y="5774551"/>
            <a:ext cx="298421" cy="441517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2771800" y="6154913"/>
            <a:ext cx="2664296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早割り（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ヶ月無料）申込み期間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496" y="1268760"/>
            <a:ext cx="7169888" cy="4774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ユーザーへの事前通知の流れ　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コスト想定</a:t>
            </a:r>
            <a:endParaRPr kumimoji="1" lang="ja-JP" altLang="en-US" sz="2400" dirty="0"/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422279" y="2780928"/>
            <a:ext cx="4941810" cy="1036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※</a:t>
            </a:r>
            <a:r>
              <a:rPr lang="ja-JP" altLang="en-US" sz="1200" dirty="0" smtClean="0"/>
              <a:t>人件費</a:t>
            </a:r>
            <a:r>
              <a:rPr lang="en-US" altLang="ja-JP" sz="1200" dirty="0" smtClean="0"/>
              <a:t>3,100</a:t>
            </a:r>
            <a:r>
              <a:rPr lang="ja-JP" altLang="en-US" sz="1200" dirty="0" smtClean="0"/>
              <a:t>円（</a:t>
            </a:r>
            <a:r>
              <a:rPr lang="en-US" altLang="ja-JP" sz="1200" dirty="0" smtClean="0"/>
              <a:t>1H</a:t>
            </a:r>
            <a:r>
              <a:rPr lang="ja-JP" altLang="en-US" sz="1200" dirty="0" smtClean="0"/>
              <a:t>あたり）。</a:t>
            </a:r>
            <a:endParaRPr lang="en-US" altLang="ja-JP" sz="1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200" dirty="0" smtClean="0"/>
              <a:t>※AOS</a:t>
            </a:r>
            <a:r>
              <a:rPr lang="ja-JP" altLang="en-US" sz="1200" dirty="0" smtClean="0"/>
              <a:t>モバイル（株）、</a:t>
            </a:r>
            <a:r>
              <a:rPr lang="en-US" altLang="ja-JP" sz="1200" dirty="0" smtClean="0"/>
              <a:t>SMS</a:t>
            </a:r>
            <a:r>
              <a:rPr lang="ja-JP" altLang="en-US" sz="1200" dirty="0" smtClean="0"/>
              <a:t>送信プラン月間送信数最低</a:t>
            </a:r>
            <a:r>
              <a:rPr lang="en-US" altLang="ja-JP" sz="1200" dirty="0" smtClean="0"/>
              <a:t>10,000</a:t>
            </a:r>
            <a:r>
              <a:rPr lang="ja-JP" altLang="en-US" sz="1200" dirty="0" smtClean="0"/>
              <a:t>通の場合。</a:t>
            </a:r>
            <a:endParaRPr lang="en-US" altLang="ja-JP" sz="1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ja-JP" altLang="en-US" sz="1200" dirty="0" smtClean="0"/>
              <a:t>　 対象は音声サービス利用者のみ。</a:t>
            </a:r>
            <a:endParaRPr lang="en-US" altLang="ja-JP" sz="12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sz="1200" dirty="0" smtClean="0"/>
              <a:t>※</a:t>
            </a:r>
            <a:r>
              <a:rPr lang="ja-JP" altLang="en-US" sz="1200" dirty="0" smtClean="0"/>
              <a:t>郵送対象は</a:t>
            </a:r>
            <a:r>
              <a:rPr lang="en-US" altLang="ja-JP" sz="1200" dirty="0" smtClean="0"/>
              <a:t>My b-mobile</a:t>
            </a:r>
            <a:r>
              <a:rPr lang="ja-JP" altLang="en-US" sz="1200" dirty="0" smtClean="0"/>
              <a:t>未登録かつデータ通信専用</a:t>
            </a:r>
            <a:r>
              <a:rPr lang="en-US" altLang="ja-JP" sz="1200" dirty="0" smtClean="0"/>
              <a:t>SIM</a:t>
            </a:r>
            <a:r>
              <a:rPr lang="ja-JP" altLang="en-US" sz="1200" dirty="0" smtClean="0"/>
              <a:t>利用者のみ。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539552" y="1196752"/>
          <a:ext cx="3456384" cy="1512168"/>
        </p:xfrm>
        <a:graphic>
          <a:graphicData uri="http://schemas.openxmlformats.org/drawingml/2006/table">
            <a:tbl>
              <a:tblPr/>
              <a:tblGrid>
                <a:gridCol w="2228227"/>
                <a:gridCol w="1228157"/>
              </a:tblGrid>
              <a:tr h="2502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郵送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¥     27,405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SMS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¥   292,705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郵送物作成人件費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¥     24,800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WEB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修正人件費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¥     12,400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システム開発人件費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¥     99,200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6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¥   456,510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329</Words>
  <Application>Microsoft Office PowerPoint</Application>
  <PresentationFormat>画面に合わせる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高速定額から25GB定額　プラン変更/サービス変更ルートマッピング</vt:lpstr>
      <vt:lpstr>スライド 2</vt:lpstr>
      <vt:lpstr>移行した場合の売上想定</vt:lpstr>
      <vt:lpstr>ユーザーへの事前通知の流れ　</vt:lpstr>
      <vt:lpstr>コスト想定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skobayashi</dc:creator>
  <cp:lastModifiedBy>skobayashi</cp:lastModifiedBy>
  <cp:revision>180</cp:revision>
  <dcterms:created xsi:type="dcterms:W3CDTF">2017-01-16T05:22:08Z</dcterms:created>
  <dcterms:modified xsi:type="dcterms:W3CDTF">2017-01-31T07:17:25Z</dcterms:modified>
</cp:coreProperties>
</file>