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4" r:id="rId4"/>
    <p:sldId id="262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797"/>
    <a:srgbClr val="DBEEF4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100" autoAdjust="0"/>
  </p:normalViewPr>
  <p:slideViewPr>
    <p:cSldViewPr snapToGrid="0" showGuides="1">
      <p:cViewPr varScale="1">
        <p:scale>
          <a:sx n="85" d="100"/>
          <a:sy n="85" d="100"/>
        </p:scale>
        <p:origin x="-90" y="-378"/>
      </p:cViewPr>
      <p:guideLst>
        <p:guide orient="horz" pos="307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4405D-2AC9-46C0-95AE-B93F2BDD693A}" type="datetimeFigureOut">
              <a:rPr kumimoji="1" lang="ja-JP" altLang="en-US" smtClean="0"/>
              <a:pPr/>
              <a:t>2017/4/20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5C24-8FEC-4FD6-AE4E-7E1C1420552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4405D-2AC9-46C0-95AE-B93F2BDD693A}" type="datetimeFigureOut">
              <a:rPr kumimoji="1" lang="ja-JP" altLang="en-US" smtClean="0"/>
              <a:pPr/>
              <a:t>2017/4/20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5C24-8FEC-4FD6-AE4E-7E1C1420552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4405D-2AC9-46C0-95AE-B93F2BDD693A}" type="datetimeFigureOut">
              <a:rPr kumimoji="1" lang="ja-JP" altLang="en-US" smtClean="0"/>
              <a:pPr/>
              <a:t>2017/4/20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5C24-8FEC-4FD6-AE4E-7E1C1420552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4405D-2AC9-46C0-95AE-B93F2BDD693A}" type="datetimeFigureOut">
              <a:rPr kumimoji="1" lang="ja-JP" altLang="en-US" smtClean="0"/>
              <a:pPr/>
              <a:t>2017/4/20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5C24-8FEC-4FD6-AE4E-7E1C1420552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4405D-2AC9-46C0-95AE-B93F2BDD693A}" type="datetimeFigureOut">
              <a:rPr kumimoji="1" lang="ja-JP" altLang="en-US" smtClean="0"/>
              <a:pPr/>
              <a:t>2017/4/20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5C24-8FEC-4FD6-AE4E-7E1C1420552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4405D-2AC9-46C0-95AE-B93F2BDD693A}" type="datetimeFigureOut">
              <a:rPr kumimoji="1" lang="ja-JP" altLang="en-US" smtClean="0"/>
              <a:pPr/>
              <a:t>2017/4/20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5C24-8FEC-4FD6-AE4E-7E1C1420552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4405D-2AC9-46C0-95AE-B93F2BDD693A}" type="datetimeFigureOut">
              <a:rPr kumimoji="1" lang="ja-JP" altLang="en-US" smtClean="0"/>
              <a:pPr/>
              <a:t>2017/4/20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5C24-8FEC-4FD6-AE4E-7E1C1420552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4405D-2AC9-46C0-95AE-B93F2BDD693A}" type="datetimeFigureOut">
              <a:rPr kumimoji="1" lang="ja-JP" altLang="en-US" smtClean="0"/>
              <a:pPr/>
              <a:t>2017/4/20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5C24-8FEC-4FD6-AE4E-7E1C1420552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4405D-2AC9-46C0-95AE-B93F2BDD693A}" type="datetimeFigureOut">
              <a:rPr kumimoji="1" lang="ja-JP" altLang="en-US" smtClean="0"/>
              <a:pPr/>
              <a:t>2017/4/20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5C24-8FEC-4FD6-AE4E-7E1C1420552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4405D-2AC9-46C0-95AE-B93F2BDD693A}" type="datetimeFigureOut">
              <a:rPr kumimoji="1" lang="ja-JP" altLang="en-US" smtClean="0"/>
              <a:pPr/>
              <a:t>2017/4/20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5C24-8FEC-4FD6-AE4E-7E1C1420552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4405D-2AC9-46C0-95AE-B93F2BDD693A}" type="datetimeFigureOut">
              <a:rPr kumimoji="1" lang="ja-JP" altLang="en-US" smtClean="0"/>
              <a:pPr/>
              <a:t>2017/4/20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5C24-8FEC-4FD6-AE4E-7E1C1420552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4405D-2AC9-46C0-95AE-B93F2BDD693A}" type="datetimeFigureOut">
              <a:rPr kumimoji="1" lang="ja-JP" altLang="en-US" smtClean="0"/>
              <a:pPr/>
              <a:t>2017/4/20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45C24-8FEC-4FD6-AE4E-7E1C1420552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正方形/長方形 125"/>
          <p:cNvSpPr/>
          <p:nvPr/>
        </p:nvSpPr>
        <p:spPr>
          <a:xfrm>
            <a:off x="558265" y="3059144"/>
            <a:ext cx="7885940" cy="3798856"/>
          </a:xfrm>
          <a:prstGeom prst="rect">
            <a:avLst/>
          </a:prstGeom>
          <a:solidFill>
            <a:srgbClr val="DBEE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4" name="正方形/長方形 123"/>
          <p:cNvSpPr/>
          <p:nvPr/>
        </p:nvSpPr>
        <p:spPr>
          <a:xfrm>
            <a:off x="558265" y="550997"/>
            <a:ext cx="7923262" cy="1893624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4" name="正方形/長方形 103"/>
          <p:cNvSpPr/>
          <p:nvPr/>
        </p:nvSpPr>
        <p:spPr>
          <a:xfrm>
            <a:off x="0" y="1"/>
            <a:ext cx="9144000" cy="4873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30948" y="3233331"/>
            <a:ext cx="3925838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スマホ電話</a:t>
            </a:r>
            <a:r>
              <a:rPr kumimoji="1" lang="en-US" altLang="ja-JP" sz="1200" dirty="0" smtClean="0"/>
              <a:t>SIM</a:t>
            </a:r>
            <a:r>
              <a:rPr kumimoji="1" lang="ja-JP" altLang="en-US" sz="1200" dirty="0" smtClean="0"/>
              <a:t>フリー</a:t>
            </a:r>
            <a:r>
              <a:rPr kumimoji="1" lang="en-US" altLang="ja-JP" sz="1200" dirty="0" smtClean="0"/>
              <a:t>Data</a:t>
            </a:r>
            <a:endParaRPr kumimoji="1" lang="ja-JP" altLang="en-US" sz="12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372176" y="619980"/>
            <a:ext cx="1873025" cy="7750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0000" tIns="36000" rIns="90000" bIns="0" rtlCol="0">
            <a:spAutoFit/>
          </a:bodyPr>
          <a:lstStyle/>
          <a:p>
            <a:r>
              <a:rPr lang="en-US" altLang="ja-JP" sz="1200" dirty="0" smtClean="0"/>
              <a:t>Platinum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SIM/</a:t>
            </a:r>
          </a:p>
          <a:p>
            <a:r>
              <a:rPr lang="en-US" altLang="ja-JP" sz="1200" dirty="0" smtClean="0"/>
              <a:t>Talking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SIM/</a:t>
            </a:r>
          </a:p>
          <a:p>
            <a:r>
              <a:rPr lang="ja-JP" altLang="en-US" sz="1200" dirty="0" smtClean="0"/>
              <a:t>イオン専用音声つき（</a:t>
            </a:r>
            <a:r>
              <a:rPr lang="en-US" altLang="ja-JP" sz="1200" dirty="0" smtClean="0"/>
              <a:t>3G</a:t>
            </a:r>
            <a:r>
              <a:rPr lang="ja-JP" altLang="en-US" sz="1200" dirty="0" smtClean="0"/>
              <a:t>）</a:t>
            </a:r>
            <a:endParaRPr lang="en-US" altLang="ja-JP" sz="1200" dirty="0" smtClean="0"/>
          </a:p>
          <a:p>
            <a:r>
              <a:rPr lang="ja-JP" altLang="en-US" sz="1200" dirty="0" smtClean="0"/>
              <a:t>スマホ電話</a:t>
            </a:r>
            <a:r>
              <a:rPr lang="en-US" altLang="ja-JP" sz="1200" dirty="0" smtClean="0"/>
              <a:t>SIM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for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3G/</a:t>
            </a:r>
            <a:endParaRPr lang="ja-JP" altLang="en-US" sz="1200" dirty="0" smtClean="0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145472" y="55828"/>
            <a:ext cx="29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/>
              <a:t>サービス変更（音声つき）</a:t>
            </a:r>
            <a:endParaRPr kumimoji="1" lang="ja-JP" altLang="en-US" sz="2000" b="1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841724" y="4764025"/>
            <a:ext cx="519295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高速定額</a:t>
            </a:r>
            <a:r>
              <a:rPr kumimoji="1" lang="en-US" altLang="ja-JP" sz="1200" dirty="0" smtClean="0"/>
              <a:t>SIM</a:t>
            </a:r>
            <a:r>
              <a:rPr lang="ja-JP" altLang="en-US" sz="1200" dirty="0" smtClean="0"/>
              <a:t>（音声つき）</a:t>
            </a:r>
            <a:endParaRPr kumimoji="1" lang="ja-JP" altLang="en-US" sz="12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493926" y="3233331"/>
            <a:ext cx="1665777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スマホ電話</a:t>
            </a:r>
            <a:r>
              <a:rPr lang="en-US" altLang="ja-JP" sz="1200" dirty="0" smtClean="0"/>
              <a:t>SIM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for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LTE</a:t>
            </a:r>
          </a:p>
        </p:txBody>
      </p:sp>
      <p:cxnSp>
        <p:nvCxnSpPr>
          <p:cNvPr id="99" name="直線矢印コネクタ 98"/>
          <p:cNvCxnSpPr/>
          <p:nvPr/>
        </p:nvCxnSpPr>
        <p:spPr>
          <a:xfrm>
            <a:off x="2304661" y="1408928"/>
            <a:ext cx="25796" cy="17590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1326784" y="1530220"/>
            <a:ext cx="3496235" cy="846386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USIM</a:t>
            </a:r>
            <a:r>
              <a:rPr kumimoji="1" lang="ja-JP" altLang="en-US" sz="900" dirty="0" smtClean="0"/>
              <a:t> が</a:t>
            </a:r>
            <a:r>
              <a:rPr kumimoji="1" lang="en-US" altLang="ja-JP" sz="900" dirty="0" smtClean="0"/>
              <a:t>030</a:t>
            </a:r>
            <a:r>
              <a:rPr kumimoji="1" lang="ja-JP" altLang="en-US" sz="900" dirty="0" smtClean="0"/>
              <a:t>の</a:t>
            </a:r>
            <a:r>
              <a:rPr lang="ja-JP" altLang="en-US" sz="900" dirty="0" smtClean="0"/>
              <a:t>場合、まず</a:t>
            </a:r>
            <a:endParaRPr lang="en-US" altLang="ja-JP" sz="900" dirty="0" smtClean="0"/>
          </a:p>
          <a:p>
            <a:r>
              <a:rPr lang="en-US" altLang="ja-JP" sz="900" dirty="0" smtClean="0"/>
              <a:t>SIM</a:t>
            </a:r>
            <a:r>
              <a:rPr lang="ja-JP" altLang="en-US" sz="900" dirty="0" smtClean="0"/>
              <a:t>再発行</a:t>
            </a:r>
            <a:r>
              <a:rPr lang="en-US" altLang="ja-JP" sz="900" dirty="0" smtClean="0"/>
              <a:t>/</a:t>
            </a:r>
            <a:r>
              <a:rPr lang="ja-JP" altLang="en-US" sz="900" dirty="0" smtClean="0"/>
              <a:t>サイズ変更（</a:t>
            </a:r>
            <a:r>
              <a:rPr lang="en-US" altLang="ja-JP" sz="900" dirty="0" smtClean="0"/>
              <a:t>\3,000</a:t>
            </a:r>
            <a:r>
              <a:rPr lang="ja-JP" altLang="en-US" sz="900" dirty="0" smtClean="0"/>
              <a:t>税別）</a:t>
            </a:r>
            <a:endParaRPr lang="en-US" altLang="ja-JP" sz="900" dirty="0" smtClean="0"/>
          </a:p>
          <a:p>
            <a:r>
              <a:rPr lang="ja-JP" altLang="en-US" sz="400" dirty="0" smtClean="0"/>
              <a:t>　</a:t>
            </a:r>
            <a:endParaRPr lang="en-US" altLang="ja-JP" sz="1000" dirty="0" smtClean="0"/>
          </a:p>
          <a:p>
            <a:r>
              <a:rPr lang="en-US" altLang="ja-JP" sz="900" dirty="0" smtClean="0"/>
              <a:t>※</a:t>
            </a:r>
            <a:r>
              <a:rPr lang="ja-JP" altLang="en-US" sz="900" dirty="0" smtClean="0"/>
              <a:t>「</a:t>
            </a:r>
            <a:r>
              <a:rPr lang="en-US" altLang="ja-JP" sz="900" dirty="0" smtClean="0"/>
              <a:t>030</a:t>
            </a:r>
            <a:r>
              <a:rPr lang="ja-JP" altLang="en-US" sz="900" dirty="0" smtClean="0"/>
              <a:t>ではないがサイズ変更したい」場合は、</a:t>
            </a:r>
            <a:endParaRPr lang="en-US" altLang="ja-JP" sz="900" dirty="0" smtClean="0"/>
          </a:p>
          <a:p>
            <a:r>
              <a:rPr lang="ja-JP" altLang="en-US" sz="900" dirty="0" smtClean="0"/>
              <a:t>サービス変更前後どちらでも</a:t>
            </a:r>
            <a:r>
              <a:rPr lang="en-US" altLang="ja-JP" sz="900" dirty="0" smtClean="0"/>
              <a:t>OK</a:t>
            </a:r>
          </a:p>
          <a:p>
            <a:r>
              <a:rPr kumimoji="1" lang="ja-JP" altLang="en-US" sz="900" dirty="0" smtClean="0"/>
              <a:t>ただし、［携帯電話</a:t>
            </a:r>
            <a:r>
              <a:rPr kumimoji="1" lang="en-US" altLang="ja-JP" sz="900" dirty="0" smtClean="0"/>
              <a:t>SIM</a:t>
            </a:r>
            <a:r>
              <a:rPr kumimoji="1" lang="ja-JP" altLang="en-US" sz="900" dirty="0" smtClean="0"/>
              <a:t>］にした後は</a:t>
            </a:r>
            <a:r>
              <a:rPr kumimoji="1" lang="en-US" altLang="ja-JP" sz="900" dirty="0" err="1" smtClean="0"/>
              <a:t>nano</a:t>
            </a:r>
            <a:r>
              <a:rPr kumimoji="1" lang="ja-JP" altLang="en-US" sz="900" dirty="0" smtClean="0"/>
              <a:t>にできないので注意</a:t>
            </a:r>
            <a:endParaRPr kumimoji="1" lang="ja-JP" altLang="en-US" sz="9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1728403" y="2483407"/>
            <a:ext cx="1191352" cy="5078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900" dirty="0" smtClean="0"/>
              <a:t>サービス変更手数料</a:t>
            </a:r>
            <a:endParaRPr lang="en-US" altLang="ja-JP" sz="900" dirty="0" smtClean="0"/>
          </a:p>
          <a:p>
            <a:pPr algn="ctr"/>
            <a:r>
              <a:rPr lang="ja-JP" altLang="en-US" sz="900" dirty="0" smtClean="0"/>
              <a:t>（</a:t>
            </a:r>
            <a:r>
              <a:rPr lang="en-US" altLang="ja-JP" sz="900" dirty="0" smtClean="0"/>
              <a:t>\2,000</a:t>
            </a:r>
            <a:r>
              <a:rPr lang="ja-JP" altLang="en-US" sz="900" dirty="0" smtClean="0"/>
              <a:t>税別）</a:t>
            </a:r>
            <a:endParaRPr lang="en-US" altLang="ja-JP" sz="900" dirty="0" smtClean="0"/>
          </a:p>
          <a:p>
            <a:pPr algn="ctr"/>
            <a:r>
              <a:rPr kumimoji="1" lang="ja-JP" altLang="en-US" sz="900" dirty="0" smtClean="0"/>
              <a:t>適用：翌起算日</a:t>
            </a:r>
            <a:endParaRPr kumimoji="1" lang="ja-JP" altLang="en-US" sz="900" dirty="0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5284396" y="1601527"/>
            <a:ext cx="136132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/>
              <a:t>携帯電話</a:t>
            </a:r>
            <a:r>
              <a:rPr lang="en-US" altLang="ja-JP" sz="1200" dirty="0" smtClean="0"/>
              <a:t>SIM</a:t>
            </a:r>
          </a:p>
        </p:txBody>
      </p:sp>
      <p:cxnSp>
        <p:nvCxnSpPr>
          <p:cNvPr id="105" name="直線矢印コネクタ 104"/>
          <p:cNvCxnSpPr/>
          <p:nvPr/>
        </p:nvCxnSpPr>
        <p:spPr>
          <a:xfrm flipH="1">
            <a:off x="4133462" y="1867744"/>
            <a:ext cx="1783070" cy="1323324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テキスト ボックス 105"/>
          <p:cNvSpPr txBox="1"/>
          <p:nvPr/>
        </p:nvSpPr>
        <p:spPr>
          <a:xfrm>
            <a:off x="4423161" y="2483407"/>
            <a:ext cx="1191352" cy="5078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900" dirty="0" smtClean="0"/>
              <a:t>サービス変更手数料</a:t>
            </a:r>
            <a:endParaRPr lang="en-US" altLang="ja-JP" sz="900" dirty="0" smtClean="0"/>
          </a:p>
          <a:p>
            <a:pPr algn="ctr"/>
            <a:r>
              <a:rPr lang="ja-JP" altLang="en-US" sz="900" dirty="0" smtClean="0"/>
              <a:t>（</a:t>
            </a:r>
            <a:r>
              <a:rPr lang="en-US" altLang="ja-JP" sz="900" dirty="0" smtClean="0"/>
              <a:t>\2,000</a:t>
            </a:r>
            <a:r>
              <a:rPr lang="ja-JP" altLang="en-US" sz="900" dirty="0" smtClean="0"/>
              <a:t>税別）</a:t>
            </a:r>
            <a:endParaRPr lang="en-US" altLang="ja-JP" sz="900" dirty="0" smtClean="0"/>
          </a:p>
          <a:p>
            <a:pPr algn="ctr"/>
            <a:r>
              <a:rPr lang="ja-JP" altLang="en-US" sz="900" dirty="0" smtClean="0"/>
              <a:t>適用：翌起算日</a:t>
            </a:r>
          </a:p>
        </p:txBody>
      </p:sp>
      <p:cxnSp>
        <p:nvCxnSpPr>
          <p:cNvPr id="118" name="直線矢印コネクタ 117"/>
          <p:cNvCxnSpPr>
            <a:endCxn id="8" idx="3"/>
          </p:cNvCxnSpPr>
          <p:nvPr/>
        </p:nvCxnSpPr>
        <p:spPr>
          <a:xfrm flipH="1">
            <a:off x="4956786" y="3362306"/>
            <a:ext cx="1537140" cy="9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矢印コネクタ 119"/>
          <p:cNvCxnSpPr/>
          <p:nvPr/>
        </p:nvCxnSpPr>
        <p:spPr>
          <a:xfrm flipH="1" flipV="1">
            <a:off x="5955727" y="1887857"/>
            <a:ext cx="1361757" cy="13548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テキスト ボックス 120"/>
          <p:cNvSpPr txBox="1"/>
          <p:nvPr/>
        </p:nvSpPr>
        <p:spPr>
          <a:xfrm>
            <a:off x="6006241" y="2497903"/>
            <a:ext cx="1476376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/>
              <a:t>サービス変更手数料</a:t>
            </a:r>
            <a:endParaRPr lang="en-US" altLang="ja-JP" sz="900" dirty="0" smtClean="0"/>
          </a:p>
          <a:p>
            <a:pPr algn="ctr"/>
            <a:r>
              <a:rPr lang="ja-JP" altLang="en-US" sz="900" dirty="0" smtClean="0"/>
              <a:t>（</a:t>
            </a:r>
            <a:r>
              <a:rPr lang="en-US" altLang="ja-JP" sz="900" dirty="0" smtClean="0"/>
              <a:t>\2,000</a:t>
            </a:r>
            <a:r>
              <a:rPr lang="ja-JP" altLang="en-US" sz="900" dirty="0" smtClean="0"/>
              <a:t>税別）</a:t>
            </a:r>
            <a:endParaRPr lang="en-US" altLang="ja-JP" sz="900" dirty="0" smtClean="0"/>
          </a:p>
          <a:p>
            <a:pPr algn="ctr"/>
            <a:r>
              <a:rPr lang="ja-JP" altLang="en-US" sz="900" dirty="0" smtClean="0"/>
              <a:t>適用：翌起算日</a:t>
            </a:r>
            <a:endParaRPr kumimoji="1" lang="ja-JP" altLang="en-US" sz="900" dirty="0"/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7330311" y="487363"/>
            <a:ext cx="115288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600" b="1" dirty="0" smtClean="0">
                <a:solidFill>
                  <a:srgbClr val="FFC000"/>
                </a:solidFill>
              </a:rPr>
              <a:t>3G</a:t>
            </a:r>
            <a:endParaRPr kumimoji="1" lang="ja-JP" altLang="en-US" sz="6600" b="1" dirty="0">
              <a:solidFill>
                <a:srgbClr val="FFC000"/>
              </a:solidFill>
            </a:endParaRPr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7184327" y="5744300"/>
            <a:ext cx="131209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LTE</a:t>
            </a:r>
            <a:endParaRPr kumimoji="1" lang="ja-JP" altLang="en-US" sz="6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170657" y="0"/>
            <a:ext cx="9028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kumimoji="1" lang="en-US" altLang="ja-JP" sz="1000" dirty="0" smtClean="0"/>
              <a:t>2017.01.05</a:t>
            </a:r>
            <a:r>
              <a:rPr kumimoji="1" lang="ja-JP" altLang="en-US" sz="1000" dirty="0" smtClean="0"/>
              <a:t>版</a:t>
            </a:r>
            <a:endParaRPr kumimoji="1" lang="ja-JP" altLang="en-US" sz="10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851055" y="3670104"/>
            <a:ext cx="2478349" cy="4633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/>
              <a:t>(</a:t>
            </a:r>
            <a:r>
              <a:rPr kumimoji="1" lang="ja-JP" altLang="en-US" sz="1200" dirty="0" smtClean="0"/>
              <a:t>スマホ電話</a:t>
            </a:r>
            <a:r>
              <a:rPr kumimoji="1" lang="en-US" altLang="ja-JP" sz="1200" dirty="0" smtClean="0"/>
              <a:t>SIM</a:t>
            </a:r>
            <a:r>
              <a:rPr kumimoji="1" lang="ja-JP" altLang="en-US" sz="1200" dirty="0" smtClean="0"/>
              <a:t>フリー</a:t>
            </a:r>
            <a:r>
              <a:rPr kumimoji="1" lang="en-US" altLang="ja-JP" sz="1200" dirty="0" smtClean="0"/>
              <a:t>Data</a:t>
            </a:r>
            <a:r>
              <a:rPr kumimoji="1" lang="ja-JP" altLang="en-US" sz="1200" dirty="0" smtClean="0"/>
              <a:t>　</a:t>
            </a:r>
            <a:r>
              <a:rPr kumimoji="1" lang="en-US" altLang="ja-JP" sz="1200" dirty="0" smtClean="0"/>
              <a:t>)</a:t>
            </a:r>
          </a:p>
          <a:p>
            <a:pPr algn="ctr"/>
            <a:r>
              <a:rPr kumimoji="1" lang="en-US" altLang="ja-JP" sz="1200" u="sng" dirty="0" smtClean="0"/>
              <a:t>for  Nexus4</a:t>
            </a:r>
            <a:r>
              <a:rPr kumimoji="1" lang="ja-JP" altLang="en-US" sz="1200" u="sng" dirty="0" err="1" smtClean="0"/>
              <a:t>、</a:t>
            </a:r>
            <a:r>
              <a:rPr kumimoji="1" lang="en-US" altLang="ja-JP" sz="1200" u="sng" dirty="0" smtClean="0"/>
              <a:t>G2 mini</a:t>
            </a:r>
            <a:endParaRPr kumimoji="1" lang="ja-JP" altLang="en-US" sz="1200" u="sng" dirty="0"/>
          </a:p>
        </p:txBody>
      </p:sp>
      <p:cxnSp>
        <p:nvCxnSpPr>
          <p:cNvPr id="91" name="図形 90"/>
          <p:cNvCxnSpPr/>
          <p:nvPr/>
        </p:nvCxnSpPr>
        <p:spPr>
          <a:xfrm rot="5400000">
            <a:off x="5872031" y="2416121"/>
            <a:ext cx="369906" cy="253966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矢印コネクタ 109"/>
          <p:cNvCxnSpPr>
            <a:stCxn id="28" idx="2"/>
          </p:cNvCxnSpPr>
          <p:nvPr/>
        </p:nvCxnSpPr>
        <p:spPr>
          <a:xfrm flipH="1">
            <a:off x="3088434" y="4133461"/>
            <a:ext cx="1796" cy="6158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テキスト ボックス 111"/>
          <p:cNvSpPr txBox="1"/>
          <p:nvPr/>
        </p:nvSpPr>
        <p:spPr>
          <a:xfrm>
            <a:off x="2555674" y="4226063"/>
            <a:ext cx="1114425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dirty="0" smtClean="0"/>
              <a:t>手数料なし</a:t>
            </a:r>
            <a:endParaRPr lang="en-US" altLang="ja-JP" sz="900" dirty="0" smtClean="0"/>
          </a:p>
          <a:p>
            <a:pPr algn="ctr"/>
            <a:r>
              <a:rPr lang="ja-JP" altLang="en-US" sz="900" dirty="0" smtClean="0"/>
              <a:t>適用：翌日</a:t>
            </a:r>
          </a:p>
        </p:txBody>
      </p:sp>
      <p:cxnSp>
        <p:nvCxnSpPr>
          <p:cNvPr id="131" name="直線矢印コネクタ 130"/>
          <p:cNvCxnSpPr/>
          <p:nvPr/>
        </p:nvCxnSpPr>
        <p:spPr>
          <a:xfrm>
            <a:off x="6036907" y="3872177"/>
            <a:ext cx="9330" cy="8211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5508306" y="3975751"/>
            <a:ext cx="104775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dirty="0" smtClean="0"/>
              <a:t>手数料なし</a:t>
            </a:r>
            <a:endParaRPr lang="en-US" altLang="ja-JP" sz="900" dirty="0" smtClean="0"/>
          </a:p>
          <a:p>
            <a:pPr algn="ctr"/>
            <a:r>
              <a:rPr lang="ja-JP" altLang="en-US" sz="900" dirty="0" smtClean="0"/>
              <a:t>適用：翌日</a:t>
            </a:r>
          </a:p>
        </p:txBody>
      </p:sp>
      <p:cxnSp>
        <p:nvCxnSpPr>
          <p:cNvPr id="147" name="直線コネクタ 146"/>
          <p:cNvCxnSpPr/>
          <p:nvPr/>
        </p:nvCxnSpPr>
        <p:spPr>
          <a:xfrm flipH="1">
            <a:off x="4774950" y="3526971"/>
            <a:ext cx="2323" cy="348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1042009" y="5649017"/>
            <a:ext cx="415065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おかわり</a:t>
            </a:r>
            <a:r>
              <a:rPr kumimoji="1" lang="en-US" altLang="ja-JP" sz="1200" dirty="0" smtClean="0"/>
              <a:t>SIM</a:t>
            </a:r>
            <a:r>
              <a:rPr lang="ja-JP" altLang="en-US" sz="1200" dirty="0" smtClean="0"/>
              <a:t>（音声つき）</a:t>
            </a:r>
            <a:endParaRPr kumimoji="1" lang="ja-JP" altLang="en-US" sz="1200" dirty="0"/>
          </a:p>
        </p:txBody>
      </p:sp>
      <p:cxnSp>
        <p:nvCxnSpPr>
          <p:cNvPr id="72" name="カギ線コネクタ 71"/>
          <p:cNvCxnSpPr/>
          <p:nvPr/>
        </p:nvCxnSpPr>
        <p:spPr>
          <a:xfrm rot="16200000" flipH="1">
            <a:off x="785043" y="4181386"/>
            <a:ext cx="2067388" cy="822557"/>
          </a:xfrm>
          <a:prstGeom prst="bentConnector3">
            <a:avLst>
              <a:gd name="adj1" fmla="val 79787"/>
            </a:avLst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図形 76"/>
          <p:cNvCxnSpPr/>
          <p:nvPr/>
        </p:nvCxnSpPr>
        <p:spPr>
          <a:xfrm rot="5400000">
            <a:off x="3219737" y="4044535"/>
            <a:ext cx="184285" cy="2159333"/>
          </a:xfrm>
          <a:prstGeom prst="bentConnector2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2336309" y="5230107"/>
            <a:ext cx="1114425" cy="369332"/>
          </a:xfrm>
          <a:prstGeom prst="rect">
            <a:avLst/>
          </a:prstGeom>
          <a:solidFill>
            <a:srgbClr val="DBEEF4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dirty="0" smtClean="0"/>
              <a:t>手数料なし</a:t>
            </a:r>
            <a:endParaRPr lang="en-US" altLang="ja-JP" sz="900" dirty="0" smtClean="0"/>
          </a:p>
          <a:p>
            <a:pPr algn="ctr"/>
            <a:r>
              <a:rPr lang="ja-JP" altLang="en-US" sz="900" dirty="0" smtClean="0"/>
              <a:t>適用：翌起算日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218558" y="5486245"/>
            <a:ext cx="2402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※Nexus4</a:t>
            </a:r>
            <a:r>
              <a:rPr lang="ja-JP" altLang="en-US" sz="800" dirty="0" err="1" smtClean="0"/>
              <a:t>、</a:t>
            </a:r>
            <a:r>
              <a:rPr lang="en-US" altLang="ja-JP" sz="800" dirty="0" smtClean="0"/>
              <a:t>G2mini</a:t>
            </a:r>
            <a:r>
              <a:rPr kumimoji="1" lang="ja-JP" altLang="en-US" sz="800" dirty="0" smtClean="0"/>
              <a:t> についても、</a:t>
            </a:r>
            <a:endParaRPr kumimoji="1" lang="en-US" altLang="ja-JP" sz="800" dirty="0" smtClean="0"/>
          </a:p>
          <a:p>
            <a:r>
              <a:rPr lang="en-US" altLang="ja-JP" sz="800" dirty="0" smtClean="0"/>
              <a:t>Nexus4</a:t>
            </a:r>
            <a:r>
              <a:rPr lang="ja-JP" altLang="en-US" sz="800" dirty="0" err="1" smtClean="0"/>
              <a:t>、</a:t>
            </a:r>
            <a:r>
              <a:rPr lang="en-US" altLang="ja-JP" sz="800" dirty="0" smtClean="0"/>
              <a:t>G2mini</a:t>
            </a:r>
            <a:r>
              <a:rPr lang="ja-JP" altLang="en-US" sz="800" dirty="0" smtClean="0"/>
              <a:t> → 高速定額 → おかわり</a:t>
            </a:r>
            <a:r>
              <a:rPr lang="en-US" altLang="ja-JP" sz="800" dirty="0" smtClean="0"/>
              <a:t>SIM</a:t>
            </a:r>
          </a:p>
          <a:p>
            <a:r>
              <a:rPr lang="ja-JP" altLang="en-US" sz="800" dirty="0" err="1" smtClean="0"/>
              <a:t>への</a:t>
            </a:r>
            <a:r>
              <a:rPr lang="ja-JP" altLang="en-US" sz="800" dirty="0" smtClean="0"/>
              <a:t>変更が可能です。</a:t>
            </a:r>
            <a:endParaRPr kumimoji="1" lang="ja-JP" altLang="en-US" sz="8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891483" y="6288082"/>
            <a:ext cx="519295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/>
              <a:t>25GB</a:t>
            </a:r>
            <a:r>
              <a:rPr lang="ja-JP" altLang="en-US" sz="1200" dirty="0" smtClean="0"/>
              <a:t>定額（音声つき）</a:t>
            </a:r>
            <a:endParaRPr kumimoji="1" lang="ja-JP" alt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テキスト ボックス 49"/>
          <p:cNvSpPr txBox="1"/>
          <p:nvPr/>
        </p:nvSpPr>
        <p:spPr>
          <a:xfrm>
            <a:off x="3284006" y="4982191"/>
            <a:ext cx="40216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　</a:t>
            </a:r>
            <a:endParaRPr kumimoji="1" lang="ja-JP" altLang="en-US" sz="1200" dirty="0"/>
          </a:p>
        </p:txBody>
      </p:sp>
      <p:cxnSp>
        <p:nvCxnSpPr>
          <p:cNvPr id="53" name="直線矢印コネクタ 52"/>
          <p:cNvCxnSpPr>
            <a:stCxn id="11" idx="2"/>
            <a:endCxn id="8" idx="0"/>
          </p:cNvCxnSpPr>
          <p:nvPr/>
        </p:nvCxnSpPr>
        <p:spPr>
          <a:xfrm flipH="1">
            <a:off x="5905439" y="3397176"/>
            <a:ext cx="17740" cy="1570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正方形/長方形 103"/>
          <p:cNvSpPr/>
          <p:nvPr/>
        </p:nvSpPr>
        <p:spPr>
          <a:xfrm>
            <a:off x="0" y="1"/>
            <a:ext cx="9144000" cy="4873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57959" y="721090"/>
            <a:ext cx="113043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スマート</a:t>
            </a:r>
            <a:r>
              <a:rPr kumimoji="1" lang="en-US" altLang="ja-JP" sz="1200" dirty="0" smtClean="0"/>
              <a:t>SIM</a:t>
            </a:r>
          </a:p>
          <a:p>
            <a:r>
              <a:rPr lang="ja-JP" altLang="en-US" sz="1200" dirty="0"/>
              <a:t>月額</a:t>
            </a:r>
            <a:r>
              <a:rPr lang="ja-JP" altLang="en-US" sz="1200" dirty="0" smtClean="0"/>
              <a:t>定額（</a:t>
            </a:r>
            <a:r>
              <a:rPr lang="en-US" altLang="ja-JP" sz="1200" dirty="0" smtClean="0"/>
              <a:t>3G</a:t>
            </a:r>
            <a:r>
              <a:rPr lang="ja-JP" altLang="en-US" sz="1200" dirty="0" smtClean="0"/>
              <a:t>）</a:t>
            </a:r>
            <a:endParaRPr kumimoji="1" lang="ja-JP" altLang="en-US" sz="1200" dirty="0"/>
          </a:p>
        </p:txBody>
      </p:sp>
      <p:sp>
        <p:nvSpPr>
          <p:cNvPr id="5" name="テキスト ボックス 4"/>
          <p:cNvSpPr txBox="1">
            <a:spLocks noChangeAspect="1"/>
          </p:cNvSpPr>
          <p:nvPr/>
        </p:nvSpPr>
        <p:spPr>
          <a:xfrm>
            <a:off x="1325308" y="721090"/>
            <a:ext cx="862968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X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SIM</a:t>
            </a:r>
            <a:r>
              <a:rPr lang="ja-JP" altLang="en-US" sz="1200" dirty="0" smtClean="0"/>
              <a:t>（</a:t>
            </a:r>
            <a:r>
              <a:rPr lang="en-US" altLang="ja-JP" sz="1200" dirty="0" smtClean="0"/>
              <a:t>3G</a:t>
            </a:r>
            <a:r>
              <a:rPr lang="ja-JP" altLang="en-US" sz="1200" dirty="0" smtClean="0"/>
              <a:t>）</a:t>
            </a:r>
            <a:endParaRPr lang="ja-JP" altLang="en-US" sz="1200" dirty="0"/>
          </a:p>
        </p:txBody>
      </p:sp>
      <p:sp>
        <p:nvSpPr>
          <p:cNvPr id="7" name="テキスト ボックス 6"/>
          <p:cNvSpPr txBox="1">
            <a:spLocks noChangeAspect="1"/>
          </p:cNvSpPr>
          <p:nvPr/>
        </p:nvSpPr>
        <p:spPr>
          <a:xfrm>
            <a:off x="1307823" y="2933363"/>
            <a:ext cx="89793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X</a:t>
            </a:r>
            <a:r>
              <a:rPr kumimoji="1" lang="ja-JP" altLang="en-US" sz="1200" dirty="0" smtClean="0"/>
              <a:t> </a:t>
            </a:r>
            <a:r>
              <a:rPr kumimoji="1" lang="en-US" altLang="ja-JP" sz="1200" dirty="0" smtClean="0"/>
              <a:t>SIM</a:t>
            </a:r>
            <a:r>
              <a:rPr lang="ja-JP" altLang="en-US" sz="1200" dirty="0" smtClean="0"/>
              <a:t>（</a:t>
            </a:r>
            <a:r>
              <a:rPr lang="en-US" altLang="ja-JP" sz="1200" dirty="0" smtClean="0"/>
              <a:t>LTE</a:t>
            </a:r>
            <a:r>
              <a:rPr lang="ja-JP" altLang="en-US" sz="1200" dirty="0" smtClean="0"/>
              <a:t>）</a:t>
            </a:r>
            <a:endParaRPr kumimoji="1" lang="ja-JP" altLang="en-US" sz="1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54706" y="4967363"/>
            <a:ext cx="530146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高速定額</a:t>
            </a:r>
            <a:r>
              <a:rPr kumimoji="1" lang="en-US" altLang="ja-JP" sz="1200" dirty="0" smtClean="0"/>
              <a:t>SIM</a:t>
            </a:r>
          </a:p>
          <a:p>
            <a:pPr algn="ctr"/>
            <a:r>
              <a:rPr lang="ja-JP" altLang="en-US" sz="1200" dirty="0" smtClean="0"/>
              <a:t>（データ専用）</a:t>
            </a:r>
            <a:endParaRPr kumimoji="1" lang="ja-JP" altLang="en-US" sz="1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39150" y="4963614"/>
            <a:ext cx="99418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 smtClean="0"/>
              <a:t>おかわり</a:t>
            </a:r>
            <a:r>
              <a:rPr kumimoji="1" lang="en-US" altLang="ja-JP" sz="1200" dirty="0" smtClean="0"/>
              <a:t>SIM</a:t>
            </a:r>
          </a:p>
          <a:p>
            <a:r>
              <a:rPr lang="ja-JP" altLang="en-US" sz="1200" dirty="0" smtClean="0"/>
              <a:t>（</a:t>
            </a:r>
            <a:r>
              <a:rPr lang="en-US" altLang="ja-JP" sz="1200" dirty="0" smtClean="0"/>
              <a:t>SMS</a:t>
            </a:r>
            <a:r>
              <a:rPr lang="ja-JP" altLang="en-US" sz="1200" dirty="0" smtClean="0"/>
              <a:t>なし）</a:t>
            </a:r>
            <a:endParaRPr kumimoji="1" lang="ja-JP" altLang="en-US" sz="1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67421" y="721090"/>
            <a:ext cx="116891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イオン専用</a:t>
            </a:r>
            <a:endParaRPr lang="en-US" altLang="ja-JP" sz="1200" dirty="0" smtClean="0"/>
          </a:p>
          <a:p>
            <a:r>
              <a:rPr lang="ja-JP" altLang="en-US" sz="1200" dirty="0" smtClean="0"/>
              <a:t>データ</a:t>
            </a:r>
            <a:r>
              <a:rPr lang="en-US" altLang="ja-JP" sz="1200" dirty="0" smtClean="0"/>
              <a:t>SIM</a:t>
            </a:r>
            <a:r>
              <a:rPr lang="ja-JP" altLang="en-US" sz="1200" dirty="0" smtClean="0"/>
              <a:t>（</a:t>
            </a:r>
            <a:r>
              <a:rPr lang="en-US" altLang="ja-JP" sz="1200" dirty="0" smtClean="0"/>
              <a:t>3G</a:t>
            </a:r>
            <a:r>
              <a:rPr lang="ja-JP" altLang="en-US" sz="1200" dirty="0" smtClean="0"/>
              <a:t>）</a:t>
            </a:r>
            <a:endParaRPr lang="ja-JP" altLang="en-US" sz="1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344366" y="2935511"/>
            <a:ext cx="115762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スマート</a:t>
            </a:r>
            <a:r>
              <a:rPr kumimoji="1" lang="en-US" altLang="ja-JP" sz="1200" dirty="0" smtClean="0"/>
              <a:t>SIM</a:t>
            </a:r>
          </a:p>
          <a:p>
            <a:r>
              <a:rPr lang="ja-JP" altLang="en-US" sz="1200" dirty="0"/>
              <a:t>月額</a:t>
            </a:r>
            <a:r>
              <a:rPr lang="ja-JP" altLang="en-US" sz="1200" dirty="0" smtClean="0"/>
              <a:t>定額（</a:t>
            </a:r>
            <a:r>
              <a:rPr lang="en-US" altLang="ja-JP" sz="1200" dirty="0" smtClean="0"/>
              <a:t>LTE</a:t>
            </a:r>
            <a:r>
              <a:rPr lang="ja-JP" altLang="en-US" sz="1200" dirty="0" smtClean="0"/>
              <a:t>）</a:t>
            </a:r>
            <a:endParaRPr kumimoji="1" lang="ja-JP" altLang="en-US" sz="1200" dirty="0"/>
          </a:p>
        </p:txBody>
      </p:sp>
      <p:cxnSp>
        <p:nvCxnSpPr>
          <p:cNvPr id="13" name="直線矢印コネクタ 12"/>
          <p:cNvCxnSpPr>
            <a:stCxn id="10" idx="2"/>
            <a:endCxn id="16" idx="0"/>
          </p:cNvCxnSpPr>
          <p:nvPr/>
        </p:nvCxnSpPr>
        <p:spPr>
          <a:xfrm>
            <a:off x="3851876" y="1182755"/>
            <a:ext cx="1" cy="17527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3072656" y="1594464"/>
            <a:ext cx="1558440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100" dirty="0" smtClean="0"/>
              <a:t>SIM</a:t>
            </a:r>
            <a:r>
              <a:rPr kumimoji="1" lang="ja-JP" altLang="en-US" sz="1100" dirty="0" smtClean="0"/>
              <a:t>再発行</a:t>
            </a:r>
            <a:r>
              <a:rPr kumimoji="1" lang="en-US" altLang="ja-JP" sz="1100" dirty="0" smtClean="0"/>
              <a:t>/</a:t>
            </a:r>
            <a:r>
              <a:rPr kumimoji="1" lang="ja-JP" altLang="en-US" sz="1100" dirty="0" smtClean="0"/>
              <a:t>サイズ変更</a:t>
            </a:r>
            <a:endParaRPr kumimoji="1" lang="en-US" altLang="ja-JP" sz="1100" dirty="0" smtClean="0"/>
          </a:p>
          <a:p>
            <a:pPr algn="ctr"/>
            <a:r>
              <a:rPr lang="ja-JP" altLang="en-US" sz="1100" dirty="0" smtClean="0"/>
              <a:t>（</a:t>
            </a:r>
            <a:r>
              <a:rPr lang="en-US" altLang="ja-JP" sz="1100" dirty="0" smtClean="0"/>
              <a:t>\2,000</a:t>
            </a:r>
            <a:r>
              <a:rPr lang="ja-JP" altLang="en-US" sz="1100" dirty="0" smtClean="0"/>
              <a:t>税別）</a:t>
            </a:r>
            <a:endParaRPr kumimoji="1" lang="ja-JP" altLang="en-US" sz="11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253828" y="2935511"/>
            <a:ext cx="1196097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イオン専用</a:t>
            </a:r>
            <a:endParaRPr lang="en-US" altLang="ja-JP" sz="1200" dirty="0" smtClean="0"/>
          </a:p>
          <a:p>
            <a:r>
              <a:rPr lang="ja-JP" altLang="en-US" sz="1200" dirty="0" smtClean="0"/>
              <a:t>データ</a:t>
            </a:r>
            <a:r>
              <a:rPr lang="en-US" altLang="ja-JP" sz="1200" dirty="0" smtClean="0"/>
              <a:t>SIM</a:t>
            </a:r>
            <a:r>
              <a:rPr lang="ja-JP" altLang="en-US" sz="1200" dirty="0" smtClean="0"/>
              <a:t>（</a:t>
            </a:r>
            <a:r>
              <a:rPr lang="en-US" altLang="ja-JP" sz="1200" dirty="0" smtClean="0"/>
              <a:t>LTE</a:t>
            </a:r>
            <a:r>
              <a:rPr lang="ja-JP" altLang="en-US" sz="1200" dirty="0" smtClean="0"/>
              <a:t>）</a:t>
            </a:r>
            <a:endParaRPr lang="ja-JP" altLang="en-US" sz="1200" dirty="0"/>
          </a:p>
        </p:txBody>
      </p:sp>
      <p:cxnSp>
        <p:nvCxnSpPr>
          <p:cNvPr id="21" name="直線矢印コネクタ 20"/>
          <p:cNvCxnSpPr>
            <a:stCxn id="5" idx="2"/>
            <a:endCxn id="7" idx="0"/>
          </p:cNvCxnSpPr>
          <p:nvPr/>
        </p:nvCxnSpPr>
        <p:spPr>
          <a:xfrm>
            <a:off x="1756792" y="998089"/>
            <a:ext cx="0" cy="19352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977572" y="1604089"/>
            <a:ext cx="1558440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100" dirty="0" smtClean="0"/>
              <a:t>SIM</a:t>
            </a:r>
            <a:r>
              <a:rPr kumimoji="1" lang="ja-JP" altLang="en-US" sz="1100" dirty="0" smtClean="0"/>
              <a:t>再発行</a:t>
            </a:r>
            <a:r>
              <a:rPr kumimoji="1" lang="en-US" altLang="ja-JP" sz="1100" dirty="0" smtClean="0"/>
              <a:t>/</a:t>
            </a:r>
            <a:r>
              <a:rPr kumimoji="1" lang="ja-JP" altLang="en-US" sz="1100" dirty="0" smtClean="0"/>
              <a:t>サイズ変更</a:t>
            </a:r>
            <a:endParaRPr kumimoji="1" lang="en-US" altLang="ja-JP" sz="1100" dirty="0" smtClean="0"/>
          </a:p>
          <a:p>
            <a:pPr algn="ctr"/>
            <a:r>
              <a:rPr lang="ja-JP" altLang="en-US" sz="1100" dirty="0" smtClean="0"/>
              <a:t>（</a:t>
            </a:r>
            <a:r>
              <a:rPr lang="en-US" altLang="ja-JP" sz="1100" dirty="0" smtClean="0"/>
              <a:t>\2,000</a:t>
            </a:r>
            <a:r>
              <a:rPr lang="ja-JP" altLang="en-US" sz="1100" dirty="0" smtClean="0"/>
              <a:t>税別）</a:t>
            </a:r>
            <a:endParaRPr kumimoji="1" lang="ja-JP" altLang="en-US" sz="1100" dirty="0"/>
          </a:p>
        </p:txBody>
      </p:sp>
      <p:cxnSp>
        <p:nvCxnSpPr>
          <p:cNvPr id="26" name="直線矢印コネクタ 25"/>
          <p:cNvCxnSpPr>
            <a:stCxn id="4" idx="2"/>
            <a:endCxn id="11" idx="0"/>
          </p:cNvCxnSpPr>
          <p:nvPr/>
        </p:nvCxnSpPr>
        <p:spPr>
          <a:xfrm>
            <a:off x="5923178" y="1182755"/>
            <a:ext cx="1" cy="17527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カギ線コネクタ 51"/>
          <p:cNvCxnSpPr>
            <a:stCxn id="7" idx="2"/>
            <a:endCxn id="50" idx="0"/>
          </p:cNvCxnSpPr>
          <p:nvPr/>
        </p:nvCxnSpPr>
        <p:spPr>
          <a:xfrm rot="16200000" flipH="1">
            <a:off x="1735027" y="3232126"/>
            <a:ext cx="1771829" cy="172829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カギ線コネクタ 53"/>
          <p:cNvCxnSpPr>
            <a:stCxn id="7" idx="2"/>
            <a:endCxn id="9" idx="0"/>
          </p:cNvCxnSpPr>
          <p:nvPr/>
        </p:nvCxnSpPr>
        <p:spPr>
          <a:xfrm rot="5400000">
            <a:off x="569891" y="3776713"/>
            <a:ext cx="1753252" cy="62055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6928243" y="2906428"/>
            <a:ext cx="162634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Platinum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Data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SIM/</a:t>
            </a:r>
          </a:p>
          <a:p>
            <a:r>
              <a:rPr lang="en-US" altLang="ja-JP" sz="1200" dirty="0" smtClean="0"/>
              <a:t>Amazon</a:t>
            </a:r>
            <a:r>
              <a:rPr lang="ja-JP" altLang="en-US" sz="1200" dirty="0" smtClean="0"/>
              <a:t>限定高速定額</a:t>
            </a:r>
          </a:p>
        </p:txBody>
      </p:sp>
      <p:cxnSp>
        <p:nvCxnSpPr>
          <p:cNvPr id="58" name="カギ線コネクタ 57"/>
          <p:cNvCxnSpPr>
            <a:stCxn id="16" idx="2"/>
            <a:endCxn id="8" idx="0"/>
          </p:cNvCxnSpPr>
          <p:nvPr/>
        </p:nvCxnSpPr>
        <p:spPr>
          <a:xfrm rot="16200000" flipH="1">
            <a:off x="4093565" y="3155488"/>
            <a:ext cx="1570187" cy="205356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カギ線コネクタ 61"/>
          <p:cNvCxnSpPr>
            <a:stCxn id="55" idx="2"/>
            <a:endCxn id="8" idx="0"/>
          </p:cNvCxnSpPr>
          <p:nvPr/>
        </p:nvCxnSpPr>
        <p:spPr>
          <a:xfrm rot="5400000">
            <a:off x="6023792" y="3249740"/>
            <a:ext cx="1599270" cy="183597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テキスト ボックス 83"/>
          <p:cNvSpPr txBox="1"/>
          <p:nvPr/>
        </p:nvSpPr>
        <p:spPr>
          <a:xfrm>
            <a:off x="5168160" y="1594464"/>
            <a:ext cx="1558440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100" dirty="0" smtClean="0"/>
              <a:t>SIM</a:t>
            </a:r>
            <a:r>
              <a:rPr kumimoji="1" lang="ja-JP" altLang="en-US" sz="1100" dirty="0" smtClean="0"/>
              <a:t>再発行</a:t>
            </a:r>
            <a:r>
              <a:rPr kumimoji="1" lang="en-US" altLang="ja-JP" sz="1100" dirty="0" smtClean="0"/>
              <a:t>/</a:t>
            </a:r>
            <a:r>
              <a:rPr kumimoji="1" lang="ja-JP" altLang="en-US" sz="1100" dirty="0" smtClean="0"/>
              <a:t>サイズ変更</a:t>
            </a:r>
            <a:endParaRPr kumimoji="1" lang="en-US" altLang="ja-JP" sz="1100" dirty="0" smtClean="0"/>
          </a:p>
          <a:p>
            <a:pPr algn="ctr"/>
            <a:r>
              <a:rPr lang="ja-JP" altLang="en-US" sz="1100" dirty="0" smtClean="0"/>
              <a:t>（</a:t>
            </a:r>
            <a:r>
              <a:rPr lang="en-US" altLang="ja-JP" sz="1100" dirty="0" smtClean="0"/>
              <a:t>\2,000</a:t>
            </a:r>
            <a:r>
              <a:rPr lang="ja-JP" altLang="en-US" sz="1100" dirty="0" smtClean="0"/>
              <a:t>税別）</a:t>
            </a:r>
            <a:endParaRPr kumimoji="1" lang="ja-JP" altLang="en-US" sz="1100" dirty="0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145472" y="55828"/>
            <a:ext cx="31133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/>
              <a:t>サービス変更（データ専用）</a:t>
            </a:r>
            <a:endParaRPr kumimoji="1" lang="ja-JP" altLang="en-US" sz="2000" b="1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504033" y="4335173"/>
            <a:ext cx="841897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" dirty="0" smtClean="0"/>
              <a:t>手数料なし</a:t>
            </a:r>
            <a:endParaRPr lang="en-US" altLang="ja-JP" sz="1100" dirty="0" smtClean="0"/>
          </a:p>
          <a:p>
            <a:pPr algn="ctr"/>
            <a:r>
              <a:rPr lang="ja-JP" alt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適用：</a:t>
            </a:r>
            <a:r>
              <a:rPr lang="ja-JP" altLang="en-US" sz="1100" b="1" u="wavyHeavy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翌日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061424" y="4335173"/>
            <a:ext cx="841897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" dirty="0" smtClean="0"/>
              <a:t>手数料なし</a:t>
            </a:r>
            <a:endParaRPr lang="en-US" altLang="ja-JP" sz="1100" dirty="0" smtClean="0"/>
          </a:p>
          <a:p>
            <a:pPr algn="ctr"/>
            <a:r>
              <a:rPr lang="ja-JP" altLang="en-US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適用：</a:t>
            </a:r>
            <a:r>
              <a:rPr lang="ja-JP" altLang="en-US" sz="1100" b="1" u="wavyHeavy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翌日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92238" y="4335173"/>
            <a:ext cx="1101584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" dirty="0" smtClean="0"/>
              <a:t>手数料なし</a:t>
            </a:r>
            <a:endParaRPr lang="en-US" altLang="ja-JP" sz="1100" dirty="0" smtClean="0"/>
          </a:p>
          <a:p>
            <a:pPr algn="ctr"/>
            <a:r>
              <a:rPr lang="ja-JP" altLang="en-US" sz="1100" dirty="0" smtClean="0"/>
              <a:t>適用：翌起算日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8170657" y="0"/>
            <a:ext cx="9028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kumimoji="1" lang="en-US" altLang="ja-JP" sz="1000" dirty="0" smtClean="0"/>
              <a:t>2017.01.05</a:t>
            </a:r>
            <a:r>
              <a:rPr kumimoji="1" lang="ja-JP" altLang="en-US" sz="1000" dirty="0" smtClean="0"/>
              <a:t>版</a:t>
            </a:r>
            <a:endParaRPr kumimoji="1" lang="ja-JP" altLang="en-US" sz="1000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173503" y="531803"/>
            <a:ext cx="7938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/>
              <a:t>「プラン</a:t>
            </a:r>
            <a:r>
              <a:rPr kumimoji="1" lang="en-US" altLang="ja-JP" sz="800" dirty="0" smtClean="0"/>
              <a:t>A</a:t>
            </a:r>
            <a:r>
              <a:rPr kumimoji="1" lang="ja-JP" altLang="en-US" sz="800" dirty="0" smtClean="0"/>
              <a:t>」など</a:t>
            </a:r>
            <a:endParaRPr kumimoji="1" lang="ja-JP" altLang="en-US" sz="80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809998" y="2749679"/>
            <a:ext cx="8467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/>
              <a:t>「プラン</a:t>
            </a:r>
            <a:r>
              <a:rPr kumimoji="1" lang="en-US" altLang="ja-JP" sz="800" dirty="0" smtClean="0"/>
              <a:t>XA</a:t>
            </a:r>
            <a:r>
              <a:rPr kumimoji="1" lang="ja-JP" altLang="en-US" sz="800" dirty="0" smtClean="0"/>
              <a:t>」など</a:t>
            </a:r>
            <a:endParaRPr kumimoji="1" lang="ja-JP" altLang="en-US" sz="8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127318" y="5738329"/>
            <a:ext cx="504786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　　　　　　　　　　　　　　　　</a:t>
            </a:r>
            <a:r>
              <a:rPr lang="en-US" altLang="ja-JP" sz="1200" dirty="0" smtClean="0"/>
              <a:t>b-</a:t>
            </a:r>
            <a:r>
              <a:rPr lang="en-US" altLang="ja-JP" sz="1200" dirty="0" err="1" smtClean="0"/>
              <a:t>mobileSIM</a:t>
            </a:r>
            <a:r>
              <a:rPr lang="en-US" altLang="ja-JP" sz="1200" dirty="0" smtClean="0"/>
              <a:t> 25GB</a:t>
            </a:r>
            <a:r>
              <a:rPr lang="ja-JP" altLang="en-US" sz="1200" dirty="0" smtClean="0"/>
              <a:t>定額</a:t>
            </a:r>
            <a:endParaRPr lang="en-US" altLang="ja-JP" sz="1200" dirty="0" smtClean="0"/>
          </a:p>
          <a:p>
            <a:r>
              <a:rPr lang="ja-JP" altLang="en-US" sz="1200" dirty="0" smtClean="0"/>
              <a:t>　　　　　　　　　　　　　　　　　　　　（</a:t>
            </a:r>
            <a:r>
              <a:rPr lang="en-US" altLang="ja-JP" sz="1200" dirty="0" smtClean="0"/>
              <a:t>SMS</a:t>
            </a:r>
            <a:r>
              <a:rPr lang="ja-JP" altLang="en-US" sz="1200" dirty="0" smtClean="0"/>
              <a:t>なし）</a:t>
            </a:r>
            <a:endParaRPr lang="en-US" altLang="ja-JP" sz="12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正方形/長方形 125"/>
          <p:cNvSpPr/>
          <p:nvPr/>
        </p:nvSpPr>
        <p:spPr>
          <a:xfrm>
            <a:off x="580567" y="2981087"/>
            <a:ext cx="8351559" cy="3798856"/>
          </a:xfrm>
          <a:prstGeom prst="rect">
            <a:avLst/>
          </a:prstGeom>
          <a:solidFill>
            <a:srgbClr val="DBEE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4" name="正方形/長方形 123"/>
          <p:cNvSpPr/>
          <p:nvPr/>
        </p:nvSpPr>
        <p:spPr>
          <a:xfrm>
            <a:off x="558265" y="550997"/>
            <a:ext cx="7923262" cy="1893624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4" name="正方形/長方形 103"/>
          <p:cNvSpPr/>
          <p:nvPr/>
        </p:nvSpPr>
        <p:spPr>
          <a:xfrm>
            <a:off x="0" y="1"/>
            <a:ext cx="9144000" cy="4873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59738" y="3211029"/>
            <a:ext cx="207411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スマホ電話</a:t>
            </a:r>
            <a:r>
              <a:rPr kumimoji="1" lang="en-US" altLang="ja-JP" sz="1200" dirty="0" smtClean="0"/>
              <a:t>SIM</a:t>
            </a:r>
            <a:r>
              <a:rPr kumimoji="1" lang="ja-JP" altLang="en-US" sz="1200" dirty="0" smtClean="0"/>
              <a:t>フリー</a:t>
            </a:r>
            <a:r>
              <a:rPr kumimoji="1" lang="en-US" altLang="ja-JP" sz="1200" dirty="0" smtClean="0"/>
              <a:t>Data</a:t>
            </a:r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u="sng" dirty="0" smtClean="0"/>
              <a:t>for  Nexus4</a:t>
            </a:r>
            <a:r>
              <a:rPr lang="ja-JP" altLang="en-US" sz="1200" u="sng" dirty="0" err="1" smtClean="0"/>
              <a:t>、</a:t>
            </a:r>
            <a:r>
              <a:rPr lang="en-US" altLang="ja-JP" sz="1200" u="sng" dirty="0" smtClean="0"/>
              <a:t>G2 mini</a:t>
            </a:r>
            <a:r>
              <a:rPr lang="ja-JP" altLang="en-US" sz="1200" u="sng" dirty="0" smtClean="0"/>
              <a:t>も含む）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35626" y="619980"/>
            <a:ext cx="2297347" cy="7750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0000" tIns="36000" rIns="90000" bIns="0" rtlCol="0">
            <a:spAutoFit/>
          </a:bodyPr>
          <a:lstStyle/>
          <a:p>
            <a:r>
              <a:rPr lang="en-US" altLang="ja-JP" sz="1200" dirty="0" smtClean="0"/>
              <a:t>Platinum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SIM/</a:t>
            </a:r>
          </a:p>
          <a:p>
            <a:r>
              <a:rPr lang="en-US" altLang="ja-JP" sz="1200" dirty="0" smtClean="0"/>
              <a:t>Talking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SIM/</a:t>
            </a:r>
          </a:p>
          <a:p>
            <a:r>
              <a:rPr lang="ja-JP" altLang="en-US" sz="1200" dirty="0" smtClean="0"/>
              <a:t>イオン専用音声つき（</a:t>
            </a:r>
            <a:r>
              <a:rPr lang="en-US" altLang="ja-JP" sz="1200" dirty="0" smtClean="0"/>
              <a:t>3G</a:t>
            </a:r>
            <a:r>
              <a:rPr lang="ja-JP" altLang="en-US" sz="1200" dirty="0" smtClean="0"/>
              <a:t>）</a:t>
            </a:r>
            <a:endParaRPr lang="en-US" altLang="ja-JP" sz="1200" dirty="0" smtClean="0"/>
          </a:p>
          <a:p>
            <a:r>
              <a:rPr lang="ja-JP" altLang="en-US" sz="1200" dirty="0" smtClean="0"/>
              <a:t>スマホ電話</a:t>
            </a:r>
            <a:r>
              <a:rPr lang="en-US" altLang="ja-JP" sz="1200" dirty="0" smtClean="0"/>
              <a:t>SIM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for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3G/</a:t>
            </a:r>
            <a:endParaRPr lang="ja-JP" altLang="en-US" sz="1200" dirty="0" smtClean="0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145472" y="55828"/>
            <a:ext cx="29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/>
              <a:t>サービス変更（音声つき）</a:t>
            </a:r>
            <a:endParaRPr kumimoji="1" lang="ja-JP" altLang="en-US" sz="2000" b="1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973769" y="3322541"/>
            <a:ext cx="164644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スマホ電話</a:t>
            </a:r>
            <a:r>
              <a:rPr lang="en-US" altLang="ja-JP" sz="1200" dirty="0" smtClean="0"/>
              <a:t>SIM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for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LTE</a:t>
            </a: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4604171" y="1579224"/>
            <a:ext cx="136132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/>
              <a:t>携帯電話</a:t>
            </a:r>
            <a:r>
              <a:rPr lang="en-US" altLang="ja-JP" sz="1200" dirty="0" smtClean="0"/>
              <a:t>SIM</a:t>
            </a:r>
          </a:p>
        </p:txBody>
      </p:sp>
      <p:cxnSp>
        <p:nvCxnSpPr>
          <p:cNvPr id="105" name="直線矢印コネクタ 104"/>
          <p:cNvCxnSpPr/>
          <p:nvPr/>
        </p:nvCxnSpPr>
        <p:spPr>
          <a:xfrm flipH="1">
            <a:off x="2973736" y="1878896"/>
            <a:ext cx="1783070" cy="1323324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矢印コネクタ 119"/>
          <p:cNvCxnSpPr/>
          <p:nvPr/>
        </p:nvCxnSpPr>
        <p:spPr>
          <a:xfrm flipH="1" flipV="1">
            <a:off x="5196470" y="1851104"/>
            <a:ext cx="11150" cy="14719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テキスト ボックス 124"/>
          <p:cNvSpPr txBox="1"/>
          <p:nvPr/>
        </p:nvSpPr>
        <p:spPr>
          <a:xfrm>
            <a:off x="7330311" y="487363"/>
            <a:ext cx="115288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600" b="1" dirty="0" smtClean="0">
                <a:solidFill>
                  <a:srgbClr val="FFC000"/>
                </a:solidFill>
              </a:rPr>
              <a:t>3G</a:t>
            </a:r>
            <a:endParaRPr kumimoji="1" lang="ja-JP" altLang="en-US" sz="6600" b="1" dirty="0">
              <a:solidFill>
                <a:srgbClr val="FFC000"/>
              </a:solidFill>
            </a:endParaRPr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7530015" y="5750004"/>
            <a:ext cx="131209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LTE</a:t>
            </a:r>
            <a:endParaRPr kumimoji="1" lang="ja-JP" altLang="en-US" sz="6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47" name="直線コネクタ 146"/>
          <p:cNvCxnSpPr/>
          <p:nvPr/>
        </p:nvCxnSpPr>
        <p:spPr>
          <a:xfrm>
            <a:off x="7471318" y="3702205"/>
            <a:ext cx="2555" cy="15253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1194409" y="6230033"/>
            <a:ext cx="221554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おかわり</a:t>
            </a:r>
            <a:r>
              <a:rPr kumimoji="1" lang="en-US" altLang="ja-JP" sz="1200" dirty="0" smtClean="0"/>
              <a:t>SIM</a:t>
            </a:r>
            <a:r>
              <a:rPr lang="ja-JP" altLang="en-US" sz="1200" dirty="0" smtClean="0"/>
              <a:t>（音声つき）</a:t>
            </a:r>
            <a:endParaRPr kumimoji="1" lang="ja-JP" altLang="en-US" sz="12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133974" y="6240448"/>
            <a:ext cx="213360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/>
              <a:t>25GB</a:t>
            </a:r>
            <a:r>
              <a:rPr lang="ja-JP" altLang="en-US" sz="1200" dirty="0" smtClean="0"/>
              <a:t>定額（音声つき）</a:t>
            </a:r>
            <a:endParaRPr kumimoji="1" lang="ja-JP" altLang="en-US" sz="1200" dirty="0"/>
          </a:p>
        </p:txBody>
      </p:sp>
      <p:cxnSp>
        <p:nvCxnSpPr>
          <p:cNvPr id="44" name="直線コネクタ 43"/>
          <p:cNvCxnSpPr/>
          <p:nvPr/>
        </p:nvCxnSpPr>
        <p:spPr>
          <a:xfrm flipH="1">
            <a:off x="1014761" y="5219700"/>
            <a:ext cx="6462364" cy="1022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 flipH="1">
            <a:off x="1001992" y="1382751"/>
            <a:ext cx="12776" cy="38559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flipH="1">
            <a:off x="2362209" y="3679903"/>
            <a:ext cx="1859" cy="155722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/>
          <p:nvPr/>
        </p:nvCxnSpPr>
        <p:spPr>
          <a:xfrm>
            <a:off x="6019800" y="5229225"/>
            <a:ext cx="1859" cy="102660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/>
          <p:nvPr/>
        </p:nvCxnSpPr>
        <p:spPr>
          <a:xfrm>
            <a:off x="2505075" y="5238750"/>
            <a:ext cx="3949" cy="98363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/>
          <p:nvPr/>
        </p:nvCxnSpPr>
        <p:spPr>
          <a:xfrm flipH="1">
            <a:off x="3438137" y="6381741"/>
            <a:ext cx="1648213" cy="971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/>
          <p:cNvCxnSpPr/>
          <p:nvPr/>
        </p:nvCxnSpPr>
        <p:spPr>
          <a:xfrm>
            <a:off x="4795030" y="3601844"/>
            <a:ext cx="11146" cy="16057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円/楕円 85"/>
          <p:cNvSpPr/>
          <p:nvPr/>
        </p:nvSpPr>
        <p:spPr>
          <a:xfrm>
            <a:off x="8267700" y="171450"/>
            <a:ext cx="742950" cy="8096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新</a:t>
            </a:r>
            <a:endParaRPr kumimoji="1" lang="ja-JP" altLang="en-US" dirty="0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6300438" y="3214237"/>
            <a:ext cx="256478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高速定額</a:t>
            </a:r>
            <a:r>
              <a:rPr kumimoji="1" lang="en-US" altLang="ja-JP" sz="1200" dirty="0" smtClean="0"/>
              <a:t>SIM</a:t>
            </a:r>
          </a:p>
          <a:p>
            <a:pPr algn="ctr"/>
            <a:r>
              <a:rPr lang="ja-JP" altLang="en-US" sz="1200" u="sng" dirty="0" smtClean="0"/>
              <a:t>（</a:t>
            </a:r>
            <a:r>
              <a:rPr lang="en-US" altLang="ja-JP" sz="1200" u="sng" dirty="0" smtClean="0"/>
              <a:t>VAIO</a:t>
            </a:r>
            <a:r>
              <a:rPr lang="ja-JP" altLang="en-US" sz="1200" u="sng" dirty="0" smtClean="0"/>
              <a:t>　</a:t>
            </a:r>
            <a:r>
              <a:rPr lang="en-US" altLang="ja-JP" sz="1200" u="sng" dirty="0" smtClean="0"/>
              <a:t>Phone</a:t>
            </a:r>
            <a:r>
              <a:rPr lang="ja-JP" altLang="en-US" sz="1200" u="sng" dirty="0" smtClean="0"/>
              <a:t>専用高速定額</a:t>
            </a:r>
            <a:r>
              <a:rPr kumimoji="1" lang="ja-JP" altLang="en-US" sz="1200" u="sng" dirty="0" smtClean="0"/>
              <a:t>も含む）</a:t>
            </a:r>
            <a:endParaRPr kumimoji="1" lang="ja-JP" altLang="en-US" sz="1200" u="sng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668859" y="1708640"/>
            <a:ext cx="2007431" cy="430887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USIM</a:t>
            </a:r>
            <a:r>
              <a:rPr kumimoji="1" lang="ja-JP" altLang="en-US" sz="900" dirty="0" smtClean="0"/>
              <a:t> が</a:t>
            </a:r>
            <a:r>
              <a:rPr kumimoji="1" lang="en-US" altLang="ja-JP" sz="900" dirty="0" smtClean="0"/>
              <a:t>030</a:t>
            </a:r>
            <a:r>
              <a:rPr kumimoji="1" lang="ja-JP" altLang="en-US" sz="900" dirty="0" smtClean="0"/>
              <a:t>の</a:t>
            </a:r>
            <a:r>
              <a:rPr lang="ja-JP" altLang="en-US" sz="900" dirty="0" smtClean="0"/>
              <a:t>場合、まず</a:t>
            </a:r>
            <a:endParaRPr lang="en-US" altLang="ja-JP" sz="900" dirty="0" smtClean="0"/>
          </a:p>
          <a:p>
            <a:r>
              <a:rPr lang="en-US" altLang="ja-JP" sz="900" dirty="0" smtClean="0"/>
              <a:t>SIM</a:t>
            </a:r>
            <a:r>
              <a:rPr lang="ja-JP" altLang="en-US" sz="900" dirty="0" smtClean="0"/>
              <a:t>再発行</a:t>
            </a:r>
            <a:r>
              <a:rPr lang="en-US" altLang="ja-JP" sz="900" dirty="0" smtClean="0"/>
              <a:t>/</a:t>
            </a:r>
            <a:r>
              <a:rPr lang="ja-JP" altLang="en-US" sz="900" dirty="0" smtClean="0"/>
              <a:t>サイズ変更（</a:t>
            </a:r>
            <a:r>
              <a:rPr lang="en-US" altLang="ja-JP" sz="900" dirty="0" smtClean="0"/>
              <a:t>\3,000</a:t>
            </a:r>
            <a:r>
              <a:rPr lang="ja-JP" altLang="en-US" sz="900" dirty="0" smtClean="0"/>
              <a:t>税別）</a:t>
            </a:r>
            <a:endParaRPr lang="en-US" altLang="ja-JP" sz="900" dirty="0" smtClean="0"/>
          </a:p>
          <a:p>
            <a:r>
              <a:rPr lang="ja-JP" altLang="en-US" sz="400" dirty="0" smtClean="0"/>
              <a:t>　</a:t>
            </a:r>
            <a:endParaRPr lang="en-US" altLang="ja-JP" sz="1000" dirty="0" smtClean="0"/>
          </a:p>
        </p:txBody>
      </p:sp>
      <p:cxnSp>
        <p:nvCxnSpPr>
          <p:cNvPr id="90" name="直線コネクタ 89"/>
          <p:cNvCxnSpPr/>
          <p:nvPr/>
        </p:nvCxnSpPr>
        <p:spPr>
          <a:xfrm>
            <a:off x="5884132" y="1869686"/>
            <a:ext cx="14863" cy="332678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テキスト ボックス 97"/>
          <p:cNvSpPr txBox="1"/>
          <p:nvPr/>
        </p:nvSpPr>
        <p:spPr>
          <a:xfrm>
            <a:off x="735982" y="4103642"/>
            <a:ext cx="7292896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FFFF00">
                <a:alpha val="0"/>
              </a:srgb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u="sng" dirty="0" smtClean="0"/>
              <a:t>手数料なし</a:t>
            </a:r>
            <a:endParaRPr lang="en-US" altLang="ja-JP" sz="1400" b="1" u="sng" dirty="0" smtClean="0"/>
          </a:p>
          <a:p>
            <a:pPr algn="ctr"/>
            <a:r>
              <a:rPr lang="ja-JP" altLang="en-US" sz="1400" b="1" u="sng" dirty="0" smtClean="0"/>
              <a:t>適用：翌起算日</a:t>
            </a: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724829" y="2215373"/>
            <a:ext cx="5898994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FFFF00">
                <a:alpha val="0"/>
              </a:srgb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u="sng" dirty="0" smtClean="0"/>
              <a:t>手数料</a:t>
            </a:r>
            <a:r>
              <a:rPr lang="en-US" altLang="ja-JP" sz="1400" b="1" u="sng" dirty="0" smtClean="0"/>
              <a:t>2,000</a:t>
            </a:r>
            <a:r>
              <a:rPr lang="ja-JP" altLang="en-US" sz="1400" b="1" u="sng" dirty="0" smtClean="0"/>
              <a:t>円（税別）</a:t>
            </a:r>
            <a:endParaRPr lang="en-US" altLang="ja-JP" sz="1400" b="1" u="sng" dirty="0" smtClean="0"/>
          </a:p>
          <a:p>
            <a:pPr algn="ctr"/>
            <a:r>
              <a:rPr lang="ja-JP" altLang="en-US" sz="1400" b="1" u="sng" dirty="0" smtClean="0"/>
              <a:t>適用：翌起算日</a:t>
            </a: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2174488" y="5415769"/>
            <a:ext cx="4003288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FFFF00">
                <a:alpha val="0"/>
              </a:srgb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u="sng" dirty="0" smtClean="0"/>
              <a:t>手数料なし</a:t>
            </a:r>
            <a:endParaRPr lang="en-US" altLang="ja-JP" sz="1400" b="1" u="sng" dirty="0" smtClean="0"/>
          </a:p>
          <a:p>
            <a:pPr algn="ctr"/>
            <a:r>
              <a:rPr lang="ja-JP" altLang="en-US" sz="1400" b="1" u="sng" dirty="0" smtClean="0"/>
              <a:t>適用：翌起算日</a:t>
            </a: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754243" y="6192638"/>
            <a:ext cx="104078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FFFF00">
                <a:alpha val="0"/>
              </a:srgb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b="1" u="sng" dirty="0" smtClean="0"/>
              <a:t>手数料なし</a:t>
            </a:r>
            <a:endParaRPr lang="en-US" altLang="ja-JP" sz="900" b="1" u="sng" dirty="0" smtClean="0"/>
          </a:p>
          <a:p>
            <a:pPr algn="ctr"/>
            <a:r>
              <a:rPr lang="ja-JP" altLang="en-US" sz="900" b="1" u="sng" dirty="0" smtClean="0"/>
              <a:t>適用：翌起算日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テキスト ボックス 49"/>
          <p:cNvSpPr txBox="1"/>
          <p:nvPr/>
        </p:nvSpPr>
        <p:spPr>
          <a:xfrm>
            <a:off x="3284006" y="4982191"/>
            <a:ext cx="40216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　</a:t>
            </a:r>
            <a:endParaRPr kumimoji="1" lang="ja-JP" altLang="en-US" sz="1200" dirty="0"/>
          </a:p>
        </p:txBody>
      </p:sp>
      <p:sp>
        <p:nvSpPr>
          <p:cNvPr id="104" name="正方形/長方形 103"/>
          <p:cNvSpPr/>
          <p:nvPr/>
        </p:nvSpPr>
        <p:spPr>
          <a:xfrm>
            <a:off x="0" y="1"/>
            <a:ext cx="9144000" cy="4873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57959" y="721090"/>
            <a:ext cx="113043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スマート</a:t>
            </a:r>
            <a:r>
              <a:rPr kumimoji="1" lang="en-US" altLang="ja-JP" sz="1200" dirty="0" smtClean="0"/>
              <a:t>SIM</a:t>
            </a:r>
          </a:p>
          <a:p>
            <a:r>
              <a:rPr lang="ja-JP" altLang="en-US" sz="1200" dirty="0"/>
              <a:t>月額</a:t>
            </a:r>
            <a:r>
              <a:rPr lang="ja-JP" altLang="en-US" sz="1200" dirty="0" smtClean="0"/>
              <a:t>定額（</a:t>
            </a:r>
            <a:r>
              <a:rPr lang="en-US" altLang="ja-JP" sz="1200" dirty="0" smtClean="0"/>
              <a:t>3G</a:t>
            </a:r>
            <a:r>
              <a:rPr lang="ja-JP" altLang="en-US" sz="1200" dirty="0" smtClean="0"/>
              <a:t>）</a:t>
            </a:r>
            <a:endParaRPr kumimoji="1" lang="ja-JP" altLang="en-US" sz="1200" dirty="0"/>
          </a:p>
        </p:txBody>
      </p:sp>
      <p:sp>
        <p:nvSpPr>
          <p:cNvPr id="5" name="テキスト ボックス 4"/>
          <p:cNvSpPr txBox="1">
            <a:spLocks noChangeAspect="1"/>
          </p:cNvSpPr>
          <p:nvPr/>
        </p:nvSpPr>
        <p:spPr>
          <a:xfrm>
            <a:off x="1325308" y="721090"/>
            <a:ext cx="862968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X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SIM</a:t>
            </a:r>
            <a:r>
              <a:rPr lang="ja-JP" altLang="en-US" sz="1200" dirty="0" smtClean="0"/>
              <a:t>（</a:t>
            </a:r>
            <a:r>
              <a:rPr lang="en-US" altLang="ja-JP" sz="1200" dirty="0" smtClean="0"/>
              <a:t>3G</a:t>
            </a:r>
            <a:r>
              <a:rPr lang="ja-JP" altLang="en-US" sz="1200" dirty="0" smtClean="0"/>
              <a:t>）</a:t>
            </a:r>
            <a:endParaRPr lang="ja-JP" altLang="en-US" sz="1200" dirty="0"/>
          </a:p>
        </p:txBody>
      </p:sp>
      <p:sp>
        <p:nvSpPr>
          <p:cNvPr id="7" name="テキスト ボックス 6"/>
          <p:cNvSpPr txBox="1">
            <a:spLocks noChangeAspect="1"/>
          </p:cNvSpPr>
          <p:nvPr/>
        </p:nvSpPr>
        <p:spPr>
          <a:xfrm>
            <a:off x="1307823" y="2933363"/>
            <a:ext cx="89793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X</a:t>
            </a:r>
            <a:r>
              <a:rPr kumimoji="1" lang="ja-JP" altLang="en-US" sz="1200" dirty="0" smtClean="0"/>
              <a:t> </a:t>
            </a:r>
            <a:r>
              <a:rPr kumimoji="1" lang="en-US" altLang="ja-JP" sz="1200" dirty="0" smtClean="0"/>
              <a:t>SIM</a:t>
            </a:r>
            <a:r>
              <a:rPr lang="ja-JP" altLang="en-US" sz="1200" dirty="0" smtClean="0"/>
              <a:t>（</a:t>
            </a:r>
            <a:r>
              <a:rPr lang="en-US" altLang="ja-JP" sz="1200" dirty="0" smtClean="0"/>
              <a:t>LTE</a:t>
            </a:r>
            <a:r>
              <a:rPr lang="ja-JP" altLang="en-US" sz="1200" dirty="0" smtClean="0"/>
              <a:t>）</a:t>
            </a:r>
            <a:endParaRPr kumimoji="1" lang="ja-JP" altLang="en-US" sz="1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39150" y="4963614"/>
            <a:ext cx="99418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 smtClean="0"/>
              <a:t>おかわり</a:t>
            </a:r>
            <a:r>
              <a:rPr kumimoji="1" lang="en-US" altLang="ja-JP" sz="1200" dirty="0" smtClean="0"/>
              <a:t>SIM</a:t>
            </a:r>
          </a:p>
          <a:p>
            <a:r>
              <a:rPr lang="ja-JP" altLang="en-US" sz="1200" dirty="0" smtClean="0"/>
              <a:t>（</a:t>
            </a:r>
            <a:r>
              <a:rPr lang="en-US" altLang="ja-JP" sz="1200" dirty="0" smtClean="0"/>
              <a:t>SMS</a:t>
            </a:r>
            <a:r>
              <a:rPr lang="ja-JP" altLang="en-US" sz="1200" dirty="0" smtClean="0"/>
              <a:t>なし）</a:t>
            </a:r>
            <a:endParaRPr kumimoji="1" lang="ja-JP" altLang="en-US" sz="1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67421" y="721090"/>
            <a:ext cx="116891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イオン専用</a:t>
            </a:r>
            <a:endParaRPr lang="en-US" altLang="ja-JP" sz="1200" dirty="0" smtClean="0"/>
          </a:p>
          <a:p>
            <a:r>
              <a:rPr lang="ja-JP" altLang="en-US" sz="1200" dirty="0" smtClean="0"/>
              <a:t>データ</a:t>
            </a:r>
            <a:r>
              <a:rPr lang="en-US" altLang="ja-JP" sz="1200" dirty="0" smtClean="0"/>
              <a:t>SIM</a:t>
            </a:r>
            <a:r>
              <a:rPr lang="ja-JP" altLang="en-US" sz="1200" dirty="0" smtClean="0"/>
              <a:t>（</a:t>
            </a:r>
            <a:r>
              <a:rPr lang="en-US" altLang="ja-JP" sz="1200" dirty="0" smtClean="0"/>
              <a:t>3G</a:t>
            </a:r>
            <a:r>
              <a:rPr lang="ja-JP" altLang="en-US" sz="1200" dirty="0" smtClean="0"/>
              <a:t>）</a:t>
            </a:r>
            <a:endParaRPr lang="ja-JP" altLang="en-US" sz="1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344366" y="2935511"/>
            <a:ext cx="115762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スマート</a:t>
            </a:r>
            <a:r>
              <a:rPr kumimoji="1" lang="en-US" altLang="ja-JP" sz="1200" dirty="0" smtClean="0"/>
              <a:t>SIM</a:t>
            </a:r>
          </a:p>
          <a:p>
            <a:r>
              <a:rPr lang="ja-JP" altLang="en-US" sz="1200" dirty="0"/>
              <a:t>月額</a:t>
            </a:r>
            <a:r>
              <a:rPr lang="ja-JP" altLang="en-US" sz="1200" dirty="0" smtClean="0"/>
              <a:t>定額（</a:t>
            </a:r>
            <a:r>
              <a:rPr lang="en-US" altLang="ja-JP" sz="1200" dirty="0" smtClean="0"/>
              <a:t>LTE</a:t>
            </a:r>
            <a:r>
              <a:rPr lang="ja-JP" altLang="en-US" sz="1200" dirty="0" smtClean="0"/>
              <a:t>）</a:t>
            </a:r>
            <a:endParaRPr kumimoji="1" lang="ja-JP" altLang="en-US" sz="1200" dirty="0"/>
          </a:p>
        </p:txBody>
      </p:sp>
      <p:cxnSp>
        <p:nvCxnSpPr>
          <p:cNvPr id="13" name="直線矢印コネクタ 12"/>
          <p:cNvCxnSpPr>
            <a:stCxn id="10" idx="2"/>
            <a:endCxn id="16" idx="0"/>
          </p:cNvCxnSpPr>
          <p:nvPr/>
        </p:nvCxnSpPr>
        <p:spPr>
          <a:xfrm>
            <a:off x="3851876" y="1182755"/>
            <a:ext cx="1" cy="17527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3072656" y="1594464"/>
            <a:ext cx="1558440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100" dirty="0" smtClean="0"/>
              <a:t>SIM</a:t>
            </a:r>
            <a:r>
              <a:rPr kumimoji="1" lang="ja-JP" altLang="en-US" sz="1100" dirty="0" smtClean="0"/>
              <a:t>再発行</a:t>
            </a:r>
            <a:r>
              <a:rPr kumimoji="1" lang="en-US" altLang="ja-JP" sz="1100" dirty="0" smtClean="0"/>
              <a:t>/</a:t>
            </a:r>
            <a:r>
              <a:rPr kumimoji="1" lang="ja-JP" altLang="en-US" sz="1100" dirty="0" smtClean="0"/>
              <a:t>サイズ変更</a:t>
            </a:r>
            <a:endParaRPr kumimoji="1" lang="en-US" altLang="ja-JP" sz="1100" dirty="0" smtClean="0"/>
          </a:p>
          <a:p>
            <a:pPr algn="ctr"/>
            <a:r>
              <a:rPr lang="ja-JP" altLang="en-US" sz="1100" dirty="0" smtClean="0"/>
              <a:t>（</a:t>
            </a:r>
            <a:r>
              <a:rPr lang="en-US" altLang="ja-JP" sz="1100" dirty="0" smtClean="0"/>
              <a:t>\2,000</a:t>
            </a:r>
            <a:r>
              <a:rPr lang="ja-JP" altLang="en-US" sz="1100" dirty="0" smtClean="0"/>
              <a:t>税別）</a:t>
            </a:r>
            <a:endParaRPr kumimoji="1" lang="ja-JP" altLang="en-US" sz="11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253828" y="2935511"/>
            <a:ext cx="1196097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イオン専用</a:t>
            </a:r>
            <a:endParaRPr lang="en-US" altLang="ja-JP" sz="1200" dirty="0" smtClean="0"/>
          </a:p>
          <a:p>
            <a:r>
              <a:rPr lang="ja-JP" altLang="en-US" sz="1200" dirty="0" smtClean="0"/>
              <a:t>データ</a:t>
            </a:r>
            <a:r>
              <a:rPr lang="en-US" altLang="ja-JP" sz="1200" dirty="0" smtClean="0"/>
              <a:t>SIM</a:t>
            </a:r>
            <a:r>
              <a:rPr lang="ja-JP" altLang="en-US" sz="1200" dirty="0" smtClean="0"/>
              <a:t>（</a:t>
            </a:r>
            <a:r>
              <a:rPr lang="en-US" altLang="ja-JP" sz="1200" dirty="0" smtClean="0"/>
              <a:t>LTE</a:t>
            </a:r>
            <a:r>
              <a:rPr lang="ja-JP" altLang="en-US" sz="1200" dirty="0" smtClean="0"/>
              <a:t>）</a:t>
            </a:r>
            <a:endParaRPr lang="ja-JP" altLang="en-US" sz="1200" dirty="0"/>
          </a:p>
        </p:txBody>
      </p:sp>
      <p:cxnSp>
        <p:nvCxnSpPr>
          <p:cNvPr id="21" name="直線矢印コネクタ 20"/>
          <p:cNvCxnSpPr>
            <a:stCxn id="5" idx="2"/>
            <a:endCxn id="7" idx="0"/>
          </p:cNvCxnSpPr>
          <p:nvPr/>
        </p:nvCxnSpPr>
        <p:spPr>
          <a:xfrm>
            <a:off x="1756792" y="998089"/>
            <a:ext cx="0" cy="19352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977572" y="1604089"/>
            <a:ext cx="1558440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100" dirty="0" smtClean="0"/>
              <a:t>SIM</a:t>
            </a:r>
            <a:r>
              <a:rPr kumimoji="1" lang="ja-JP" altLang="en-US" sz="1100" dirty="0" smtClean="0"/>
              <a:t>再発行</a:t>
            </a:r>
            <a:r>
              <a:rPr kumimoji="1" lang="en-US" altLang="ja-JP" sz="1100" dirty="0" smtClean="0"/>
              <a:t>/</a:t>
            </a:r>
            <a:r>
              <a:rPr kumimoji="1" lang="ja-JP" altLang="en-US" sz="1100" dirty="0" smtClean="0"/>
              <a:t>サイズ変更</a:t>
            </a:r>
            <a:endParaRPr kumimoji="1" lang="en-US" altLang="ja-JP" sz="1100" dirty="0" smtClean="0"/>
          </a:p>
          <a:p>
            <a:pPr algn="ctr"/>
            <a:r>
              <a:rPr lang="ja-JP" altLang="en-US" sz="1100" dirty="0" smtClean="0"/>
              <a:t>（</a:t>
            </a:r>
            <a:r>
              <a:rPr lang="en-US" altLang="ja-JP" sz="1100" dirty="0" smtClean="0"/>
              <a:t>\2,000</a:t>
            </a:r>
            <a:r>
              <a:rPr lang="ja-JP" altLang="en-US" sz="1100" dirty="0" smtClean="0"/>
              <a:t>税別）</a:t>
            </a:r>
            <a:endParaRPr kumimoji="1" lang="ja-JP" altLang="en-US" sz="1100" dirty="0"/>
          </a:p>
        </p:txBody>
      </p:sp>
      <p:cxnSp>
        <p:nvCxnSpPr>
          <p:cNvPr id="26" name="直線矢印コネクタ 25"/>
          <p:cNvCxnSpPr>
            <a:stCxn id="4" idx="2"/>
            <a:endCxn id="11" idx="0"/>
          </p:cNvCxnSpPr>
          <p:nvPr/>
        </p:nvCxnSpPr>
        <p:spPr>
          <a:xfrm>
            <a:off x="5923178" y="1182755"/>
            <a:ext cx="1" cy="17527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カギ線コネクタ 51"/>
          <p:cNvCxnSpPr>
            <a:stCxn id="7" idx="2"/>
            <a:endCxn id="50" idx="0"/>
          </p:cNvCxnSpPr>
          <p:nvPr/>
        </p:nvCxnSpPr>
        <p:spPr>
          <a:xfrm rot="16200000" flipH="1">
            <a:off x="1735027" y="3232126"/>
            <a:ext cx="1771829" cy="172829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カギ線コネクタ 53"/>
          <p:cNvCxnSpPr>
            <a:stCxn id="7" idx="2"/>
            <a:endCxn id="9" idx="0"/>
          </p:cNvCxnSpPr>
          <p:nvPr/>
        </p:nvCxnSpPr>
        <p:spPr>
          <a:xfrm rot="5400000">
            <a:off x="569891" y="3776713"/>
            <a:ext cx="1753252" cy="62055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6928243" y="2906428"/>
            <a:ext cx="162634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Platinum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Data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SIM/</a:t>
            </a:r>
          </a:p>
          <a:p>
            <a:r>
              <a:rPr lang="en-US" altLang="ja-JP" sz="1200" dirty="0" smtClean="0"/>
              <a:t>Amazon</a:t>
            </a:r>
            <a:r>
              <a:rPr lang="ja-JP" altLang="en-US" sz="1200" dirty="0" smtClean="0"/>
              <a:t>限定高速定額</a:t>
            </a: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5168160" y="1594464"/>
            <a:ext cx="1558440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100" dirty="0" smtClean="0"/>
              <a:t>SIM</a:t>
            </a:r>
            <a:r>
              <a:rPr kumimoji="1" lang="ja-JP" altLang="en-US" sz="1100" dirty="0" smtClean="0"/>
              <a:t>再発行</a:t>
            </a:r>
            <a:r>
              <a:rPr kumimoji="1" lang="en-US" altLang="ja-JP" sz="1100" dirty="0" smtClean="0"/>
              <a:t>/</a:t>
            </a:r>
            <a:r>
              <a:rPr kumimoji="1" lang="ja-JP" altLang="en-US" sz="1100" dirty="0" smtClean="0"/>
              <a:t>サイズ変更</a:t>
            </a:r>
            <a:endParaRPr kumimoji="1" lang="en-US" altLang="ja-JP" sz="1100" dirty="0" smtClean="0"/>
          </a:p>
          <a:p>
            <a:pPr algn="ctr"/>
            <a:r>
              <a:rPr lang="ja-JP" altLang="en-US" sz="1100" dirty="0" smtClean="0"/>
              <a:t>（</a:t>
            </a:r>
            <a:r>
              <a:rPr lang="en-US" altLang="ja-JP" sz="1100" dirty="0" smtClean="0"/>
              <a:t>\2,000</a:t>
            </a:r>
            <a:r>
              <a:rPr lang="ja-JP" altLang="en-US" sz="1100" dirty="0" smtClean="0"/>
              <a:t>税別）</a:t>
            </a:r>
            <a:endParaRPr kumimoji="1" lang="ja-JP" altLang="en-US" sz="1100" dirty="0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145472" y="55828"/>
            <a:ext cx="31133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/>
              <a:t>サービス変更（データ専用）</a:t>
            </a:r>
            <a:endParaRPr kumimoji="1" lang="ja-JP" altLang="en-US" sz="2000" b="1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92238" y="4335173"/>
            <a:ext cx="1101584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" dirty="0" smtClean="0"/>
              <a:t>手数料なし</a:t>
            </a:r>
            <a:endParaRPr lang="en-US" altLang="ja-JP" sz="1100" dirty="0" smtClean="0"/>
          </a:p>
          <a:p>
            <a:pPr algn="ctr"/>
            <a:r>
              <a:rPr lang="ja-JP" altLang="en-US" sz="1100" dirty="0" smtClean="0"/>
              <a:t>適用：翌起算日</a:t>
            </a: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173503" y="531803"/>
            <a:ext cx="7938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/>
              <a:t>「プラン</a:t>
            </a:r>
            <a:r>
              <a:rPr kumimoji="1" lang="en-US" altLang="ja-JP" sz="800" dirty="0" smtClean="0"/>
              <a:t>A</a:t>
            </a:r>
            <a:r>
              <a:rPr kumimoji="1" lang="ja-JP" altLang="en-US" sz="800" dirty="0" smtClean="0"/>
              <a:t>」など</a:t>
            </a:r>
            <a:endParaRPr kumimoji="1" lang="ja-JP" altLang="en-US" sz="80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809998" y="2749679"/>
            <a:ext cx="8467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/>
              <a:t>「プラン</a:t>
            </a:r>
            <a:r>
              <a:rPr kumimoji="1" lang="en-US" altLang="ja-JP" sz="800" dirty="0" smtClean="0"/>
              <a:t>XA</a:t>
            </a:r>
            <a:r>
              <a:rPr kumimoji="1" lang="ja-JP" altLang="en-US" sz="800" dirty="0" smtClean="0"/>
              <a:t>」など</a:t>
            </a:r>
            <a:endParaRPr kumimoji="1" lang="ja-JP" altLang="en-US" sz="8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251264" y="4972050"/>
            <a:ext cx="170173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/>
              <a:t>b-</a:t>
            </a:r>
            <a:r>
              <a:rPr lang="en-US" altLang="ja-JP" sz="1200" dirty="0" err="1" smtClean="0"/>
              <a:t>mobileSIM</a:t>
            </a:r>
            <a:r>
              <a:rPr lang="en-US" altLang="ja-JP" sz="1200" dirty="0" smtClean="0"/>
              <a:t> 25GB</a:t>
            </a:r>
            <a:r>
              <a:rPr lang="ja-JP" altLang="en-US" sz="1200" dirty="0" smtClean="0"/>
              <a:t>定額</a:t>
            </a:r>
            <a:endParaRPr lang="en-US" altLang="ja-JP" sz="1200" dirty="0" smtClean="0"/>
          </a:p>
          <a:p>
            <a:pPr algn="ctr"/>
            <a:r>
              <a:rPr lang="ja-JP" altLang="en-US" sz="1200" dirty="0" smtClean="0"/>
              <a:t>　　（</a:t>
            </a:r>
            <a:r>
              <a:rPr lang="en-US" altLang="ja-JP" sz="1200" dirty="0" smtClean="0"/>
              <a:t>SMS</a:t>
            </a:r>
            <a:r>
              <a:rPr lang="ja-JP" altLang="en-US" sz="1200" dirty="0" smtClean="0"/>
              <a:t>なし）</a:t>
            </a:r>
            <a:endParaRPr lang="en-US" altLang="ja-JP" sz="1200" dirty="0" smtClean="0"/>
          </a:p>
        </p:txBody>
      </p:sp>
      <p:cxnSp>
        <p:nvCxnSpPr>
          <p:cNvPr id="42" name="直線矢印コネクタ 41"/>
          <p:cNvCxnSpPr/>
          <p:nvPr/>
        </p:nvCxnSpPr>
        <p:spPr>
          <a:xfrm flipH="1">
            <a:off x="1618862" y="5200650"/>
            <a:ext cx="1648213" cy="971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2954438" y="4373273"/>
            <a:ext cx="1101584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" dirty="0" smtClean="0"/>
              <a:t>手数料なし</a:t>
            </a:r>
            <a:endParaRPr lang="en-US" altLang="ja-JP" sz="1100" dirty="0" smtClean="0"/>
          </a:p>
          <a:p>
            <a:pPr algn="ctr"/>
            <a:r>
              <a:rPr lang="ja-JP" altLang="en-US" sz="1100" dirty="0" smtClean="0"/>
              <a:t>適用：翌起算日</a:t>
            </a:r>
          </a:p>
        </p:txBody>
      </p:sp>
      <p:sp>
        <p:nvSpPr>
          <p:cNvPr id="46" name="円/楕円 45"/>
          <p:cNvSpPr/>
          <p:nvPr/>
        </p:nvSpPr>
        <p:spPr>
          <a:xfrm>
            <a:off x="8267700" y="171450"/>
            <a:ext cx="742950" cy="8096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新</a:t>
            </a:r>
            <a:endParaRPr kumimoji="1" lang="ja-JP" altLang="en-US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064082" y="3357638"/>
            <a:ext cx="101249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高速定額</a:t>
            </a:r>
            <a:r>
              <a:rPr kumimoji="1" lang="en-US" altLang="ja-JP" sz="1000" dirty="0" smtClean="0"/>
              <a:t>SIM</a:t>
            </a:r>
          </a:p>
          <a:p>
            <a:pPr algn="ctr"/>
            <a:r>
              <a:rPr lang="ja-JP" altLang="en-US" sz="1000" dirty="0" smtClean="0"/>
              <a:t>（データ専用）</a:t>
            </a:r>
            <a:endParaRPr kumimoji="1" lang="ja-JP" altLang="en-US" sz="1000" dirty="0"/>
          </a:p>
        </p:txBody>
      </p:sp>
      <p:cxnSp>
        <p:nvCxnSpPr>
          <p:cNvPr id="56" name="直線コネクタ 55"/>
          <p:cNvCxnSpPr/>
          <p:nvPr/>
        </p:nvCxnSpPr>
        <p:spPr>
          <a:xfrm>
            <a:off x="2576999" y="3774621"/>
            <a:ext cx="4276" cy="32112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1897163" y="4963823"/>
            <a:ext cx="1101584" cy="43088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" dirty="0" smtClean="0"/>
              <a:t>手数料なし</a:t>
            </a:r>
            <a:endParaRPr lang="en-US" altLang="ja-JP" sz="1100" dirty="0" smtClean="0"/>
          </a:p>
          <a:p>
            <a:pPr algn="ctr"/>
            <a:r>
              <a:rPr lang="ja-JP" altLang="en-US" sz="1100" dirty="0" smtClean="0"/>
              <a:t>適用：翌起算日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1899</TotalTime>
  <Words>533</Words>
  <Application>Microsoft Office PowerPoint</Application>
  <PresentationFormat>画面に合わせる (4:3)</PresentationFormat>
  <Paragraphs>137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テーマ</vt:lpstr>
      <vt:lpstr>スライド 1</vt:lpstr>
      <vt:lpstr>スライド 2</vt:lpstr>
      <vt:lpstr>スライド 3</vt:lpstr>
      <vt:lpstr>スライド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knakazawa</dc:creator>
  <cp:lastModifiedBy>skobayashi</cp:lastModifiedBy>
  <cp:revision>207</cp:revision>
  <dcterms:created xsi:type="dcterms:W3CDTF">2015-10-31T09:00:27Z</dcterms:created>
  <dcterms:modified xsi:type="dcterms:W3CDTF">2017-04-20T10:51:21Z</dcterms:modified>
</cp:coreProperties>
</file>